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1" r:id="rId1"/>
  </p:sldMasterIdLst>
  <p:notesMasterIdLst>
    <p:notesMasterId r:id="rId84"/>
  </p:notesMasterIdLst>
  <p:handoutMasterIdLst>
    <p:handoutMasterId r:id="rId85"/>
  </p:handoutMasterIdLst>
  <p:sldIdLst>
    <p:sldId id="903" r:id="rId2"/>
    <p:sldId id="923" r:id="rId3"/>
    <p:sldId id="880" r:id="rId4"/>
    <p:sldId id="1061" r:id="rId5"/>
    <p:sldId id="770" r:id="rId6"/>
    <p:sldId id="771" r:id="rId7"/>
    <p:sldId id="772" r:id="rId8"/>
    <p:sldId id="881" r:id="rId9"/>
    <p:sldId id="773" r:id="rId10"/>
    <p:sldId id="776" r:id="rId11"/>
    <p:sldId id="777" r:id="rId12"/>
    <p:sldId id="778" r:id="rId13"/>
    <p:sldId id="779" r:id="rId14"/>
    <p:sldId id="882" r:id="rId15"/>
    <p:sldId id="782" r:id="rId16"/>
    <p:sldId id="873" r:id="rId17"/>
    <p:sldId id="783" r:id="rId18"/>
    <p:sldId id="784" r:id="rId19"/>
    <p:sldId id="785" r:id="rId20"/>
    <p:sldId id="786" r:id="rId21"/>
    <p:sldId id="787" r:id="rId22"/>
    <p:sldId id="788" r:id="rId23"/>
    <p:sldId id="789" r:id="rId24"/>
    <p:sldId id="792" r:id="rId25"/>
    <p:sldId id="793" r:id="rId26"/>
    <p:sldId id="926" r:id="rId27"/>
    <p:sldId id="796" r:id="rId28"/>
    <p:sldId id="797" r:id="rId29"/>
    <p:sldId id="931" r:id="rId30"/>
    <p:sldId id="1062" r:id="rId31"/>
    <p:sldId id="799" r:id="rId32"/>
    <p:sldId id="800" r:id="rId33"/>
    <p:sldId id="801" r:id="rId34"/>
    <p:sldId id="802" r:id="rId35"/>
    <p:sldId id="803" r:id="rId36"/>
    <p:sldId id="804" r:id="rId37"/>
    <p:sldId id="805" r:id="rId38"/>
    <p:sldId id="806" r:id="rId39"/>
    <p:sldId id="927" r:id="rId40"/>
    <p:sldId id="808" r:id="rId41"/>
    <p:sldId id="809" r:id="rId42"/>
    <p:sldId id="810" r:id="rId43"/>
    <p:sldId id="811" r:id="rId44"/>
    <p:sldId id="813" r:id="rId45"/>
    <p:sldId id="815" r:id="rId46"/>
    <p:sldId id="816" r:id="rId47"/>
    <p:sldId id="818" r:id="rId48"/>
    <p:sldId id="819" r:id="rId49"/>
    <p:sldId id="820" r:id="rId50"/>
    <p:sldId id="822" r:id="rId51"/>
    <p:sldId id="825" r:id="rId52"/>
    <p:sldId id="828" r:id="rId53"/>
    <p:sldId id="832" r:id="rId54"/>
    <p:sldId id="835" r:id="rId55"/>
    <p:sldId id="836" r:id="rId56"/>
    <p:sldId id="839" r:id="rId57"/>
    <p:sldId id="1060" r:id="rId58"/>
    <p:sldId id="844" r:id="rId59"/>
    <p:sldId id="845" r:id="rId60"/>
    <p:sldId id="846" r:id="rId61"/>
    <p:sldId id="847" r:id="rId62"/>
    <p:sldId id="929" r:id="rId63"/>
    <p:sldId id="850" r:id="rId64"/>
    <p:sldId id="851" r:id="rId65"/>
    <p:sldId id="852" r:id="rId66"/>
    <p:sldId id="893" r:id="rId67"/>
    <p:sldId id="854" r:id="rId68"/>
    <p:sldId id="855" r:id="rId69"/>
    <p:sldId id="856" r:id="rId70"/>
    <p:sldId id="930" r:id="rId71"/>
    <p:sldId id="904" r:id="rId72"/>
    <p:sldId id="905" r:id="rId73"/>
    <p:sldId id="906" r:id="rId74"/>
    <p:sldId id="907" r:id="rId75"/>
    <p:sldId id="908" r:id="rId76"/>
    <p:sldId id="909" r:id="rId77"/>
    <p:sldId id="911" r:id="rId78"/>
    <p:sldId id="912" r:id="rId79"/>
    <p:sldId id="914" r:id="rId80"/>
    <p:sldId id="915" r:id="rId81"/>
    <p:sldId id="916" r:id="rId82"/>
    <p:sldId id="917" r:id="rId83"/>
  </p:sldIdLst>
  <p:sldSz cx="10160000" cy="5715000"/>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0000CC"/>
    <a:srgbClr val="0033CC"/>
    <a:srgbClr val="FF3300"/>
    <a:srgbClr val="800080"/>
    <a:srgbClr val="CC0000"/>
    <a:srgbClr val="3333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8" autoAdjust="0"/>
    <p:restoredTop sz="95232" autoAdjust="0"/>
  </p:normalViewPr>
  <p:slideViewPr>
    <p:cSldViewPr>
      <p:cViewPr varScale="1">
        <p:scale>
          <a:sx n="98" d="100"/>
          <a:sy n="98" d="100"/>
        </p:scale>
        <p:origin x="787" y="82"/>
      </p:cViewPr>
      <p:guideLst>
        <p:guide orient="horz" pos="1800"/>
        <p:guide pos="320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40" d="100"/>
          <a:sy n="40" d="100"/>
        </p:scale>
        <p:origin x="-154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60000"/>
              </a:spcBef>
              <a:buClr>
                <a:schemeClr val="tx1"/>
              </a:buClr>
              <a:defRPr kumimoji="1" sz="1200" b="1">
                <a:latin typeface="Tahoma" pitchFamily="34" charset="0"/>
                <a:ea typeface="宋体" pitchFamily="2" charset="-122"/>
              </a:defRPr>
            </a:lvl1pPr>
          </a:lstStyle>
          <a:p>
            <a:pPr>
              <a:defRPr/>
            </a:pPr>
            <a:endParaRPr lang="en-US" altLang="zh-CN"/>
          </a:p>
        </p:txBody>
      </p:sp>
      <p:sp>
        <p:nvSpPr>
          <p:cNvPr id="36045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60000"/>
              </a:spcBef>
              <a:buClr>
                <a:schemeClr val="tx1"/>
              </a:buClr>
              <a:defRPr kumimoji="1" sz="1200" b="1">
                <a:latin typeface="Tahoma" pitchFamily="34" charset="0"/>
                <a:ea typeface="宋体" pitchFamily="2" charset="-122"/>
              </a:defRPr>
            </a:lvl1pPr>
          </a:lstStyle>
          <a:p>
            <a:pPr>
              <a:defRPr/>
            </a:pPr>
            <a:endParaRPr lang="en-US" altLang="zh-CN"/>
          </a:p>
        </p:txBody>
      </p:sp>
      <p:sp>
        <p:nvSpPr>
          <p:cNvPr id="36045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60000"/>
              </a:spcBef>
              <a:buClr>
                <a:schemeClr val="tx1"/>
              </a:buClr>
              <a:defRPr kumimoji="1" sz="1200" b="1">
                <a:latin typeface="Tahoma" pitchFamily="34" charset="0"/>
                <a:ea typeface="宋体" pitchFamily="2" charset="-122"/>
              </a:defRPr>
            </a:lvl1pPr>
          </a:lstStyle>
          <a:p>
            <a:pPr>
              <a:defRPr/>
            </a:pPr>
            <a:endParaRPr lang="en-US" altLang="zh-CN"/>
          </a:p>
        </p:txBody>
      </p:sp>
      <p:sp>
        <p:nvSpPr>
          <p:cNvPr id="36045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60000"/>
              </a:spcBef>
              <a:buClr>
                <a:schemeClr val="tx1"/>
              </a:buClr>
              <a:defRPr kumimoji="1" sz="1200" b="1">
                <a:latin typeface="Tahoma" panose="020B0604030504040204" pitchFamily="34" charset="0"/>
              </a:defRPr>
            </a:lvl1pPr>
          </a:lstStyle>
          <a:p>
            <a:pPr>
              <a:defRPr/>
            </a:pPr>
            <a:fld id="{A88B8CD5-98E6-4F46-9A59-0285FA9611BD}"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defRPr kumimoji="1" sz="1200">
                <a:latin typeface="Times New Roman" panose="02020603050405020304" pitchFamily="18" charset="0"/>
              </a:defRPr>
            </a:lvl1pPr>
          </a:lstStyle>
          <a:p>
            <a:pPr>
              <a:defRPr/>
            </a:pPr>
            <a:fld id="{E0297FC2-D257-424B-8830-EBD2711BE6F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xfrm>
            <a:off x="381000" y="685800"/>
            <a:ext cx="6096000" cy="3429000"/>
          </a:xfrm>
          <a:ln/>
        </p:spPr>
      </p:sp>
      <p:sp>
        <p:nvSpPr>
          <p:cNvPr id="17411" name="备注占位符 2"/>
          <p:cNvSpPr>
            <a:spLocks noGrp="1"/>
          </p:cNvSpPr>
          <p:nvPr>
            <p:ph type="body" idx="1"/>
          </p:nvPr>
        </p:nvSpPr>
        <p:spPr>
          <a:noFill/>
        </p:spPr>
        <p:txBody>
          <a:bodyPr/>
          <a:lstStyle/>
          <a:p>
            <a:endParaRPr lang="zh-CN" altLang="en-US"/>
          </a:p>
        </p:txBody>
      </p:sp>
      <p:sp>
        <p:nvSpPr>
          <p:cNvPr id="17412" name="灯片编号占位符 3"/>
          <p:cNvSpPr>
            <a:spLocks noGrp="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19914FA-55A3-4F56-BE0B-B17E1C6401FB}" type="slidenum">
              <a:rPr lang="en-US" altLang="zh-CN" smtClean="0"/>
              <a:pPr>
                <a:spcBef>
                  <a:spcPct val="0"/>
                </a:spcBef>
              </a:pPr>
              <a:t>10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ea"/>
              <a:buAutoNum type="circleNumDbPlain"/>
            </a:pPr>
            <a:r>
              <a:rPr kumimoji="1" lang="zh-CN" altLang="zh-CN" sz="1200" kern="1200" dirty="0">
                <a:solidFill>
                  <a:schemeClr val="tx1"/>
                </a:solidFill>
                <a:effectLst/>
                <a:latin typeface="Times New Roman" pitchFamily="18" charset="0"/>
                <a:ea typeface="宋体" pitchFamily="2" charset="-122"/>
                <a:cs typeface="+mn-cs"/>
              </a:rPr>
              <a:t>应用程序层（最终用户客户端）发出 SQL 查询。为简单起见，我们假设这是一个带有 WHERE 条件的 SELECT 语句。 </a:t>
            </a:r>
            <a:endParaRPr kumimoji="1" lang="en-US" altLang="zh-CN" sz="1200" kern="1200" dirty="0">
              <a:solidFill>
                <a:schemeClr val="tx1"/>
              </a:solidFill>
              <a:effectLst/>
              <a:latin typeface="Times New Roman" pitchFamily="18" charset="0"/>
              <a:ea typeface="宋体" pitchFamily="2" charset="-122"/>
              <a:cs typeface="+mn-cs"/>
            </a:endParaRPr>
          </a:p>
          <a:p>
            <a:pPr marL="228600" indent="-228600">
              <a:buFont typeface="+mj-ea"/>
              <a:buAutoNum type="circleNumDbPlain"/>
            </a:pPr>
            <a:r>
              <a:rPr kumimoji="1" lang="zh-CN" altLang="zh-CN" sz="1200" kern="1200" dirty="0">
                <a:solidFill>
                  <a:schemeClr val="tx1"/>
                </a:solidFill>
                <a:effectLst/>
                <a:latin typeface="Times New Roman" pitchFamily="18" charset="0"/>
                <a:ea typeface="宋体" pitchFamily="2" charset="-122"/>
                <a:cs typeface="+mn-cs"/>
              </a:rPr>
              <a:t>数据库内核查询数据字典并标识存储表数据的文件和盘区。 </a:t>
            </a:r>
            <a:endParaRPr kumimoji="1" lang="en-US" altLang="zh-CN" sz="1200" kern="1200" dirty="0">
              <a:solidFill>
                <a:schemeClr val="tx1"/>
              </a:solidFill>
              <a:effectLst/>
              <a:latin typeface="Times New Roman" pitchFamily="18" charset="0"/>
              <a:ea typeface="宋体" pitchFamily="2" charset="-122"/>
              <a:cs typeface="+mn-cs"/>
            </a:endParaRPr>
          </a:p>
          <a:p>
            <a:pPr marL="228600" indent="-228600">
              <a:buFont typeface="+mj-ea"/>
              <a:buAutoNum type="circleNumDbPlain"/>
            </a:pPr>
            <a:r>
              <a:rPr kumimoji="1" lang="zh-CN" altLang="zh-CN" sz="1200" kern="1200" dirty="0">
                <a:solidFill>
                  <a:schemeClr val="tx1"/>
                </a:solidFill>
                <a:effectLst/>
                <a:latin typeface="Times New Roman" pitchFamily="18" charset="0"/>
                <a:ea typeface="宋体" pitchFamily="2" charset="-122"/>
                <a:cs typeface="+mn-cs"/>
              </a:rPr>
              <a:t>数据库内核发出 I/O 调用以从磁盘读取所有物理块。 </a:t>
            </a:r>
            <a:endParaRPr kumimoji="1" lang="en-US" altLang="zh-CN" sz="1200" kern="1200" dirty="0">
              <a:solidFill>
                <a:schemeClr val="tx1"/>
              </a:solidFill>
              <a:effectLst/>
              <a:latin typeface="Times New Roman" pitchFamily="18" charset="0"/>
              <a:ea typeface="宋体" pitchFamily="2" charset="-122"/>
              <a:cs typeface="+mn-cs"/>
            </a:endParaRPr>
          </a:p>
          <a:p>
            <a:pPr marL="228600" indent="-228600">
              <a:buFont typeface="+mj-ea"/>
              <a:buAutoNum type="circleNumDbPlain"/>
            </a:pPr>
            <a:r>
              <a:rPr kumimoji="1" lang="zh-CN" altLang="zh-CN" sz="1200" kern="1200" dirty="0">
                <a:solidFill>
                  <a:schemeClr val="tx1"/>
                </a:solidFill>
                <a:effectLst/>
                <a:latin typeface="Times New Roman" pitchFamily="18" charset="0"/>
                <a:ea typeface="宋体" pitchFamily="2" charset="-122"/>
                <a:cs typeface="+mn-cs"/>
              </a:rPr>
              <a:t>磁盘中的物理数据块被加载到数据库服务器的内存（缓冲区高速缓存）中</a:t>
            </a:r>
            <a:endParaRPr kumimoji="1" lang="en-US" altLang="zh-CN" sz="1200" kern="1200" dirty="0">
              <a:solidFill>
                <a:schemeClr val="tx1"/>
              </a:solidFill>
              <a:effectLst/>
              <a:latin typeface="Times New Roman" pitchFamily="18" charset="0"/>
              <a:ea typeface="宋体" pitchFamily="2" charset="-122"/>
              <a:cs typeface="+mn-cs"/>
            </a:endParaRPr>
          </a:p>
          <a:p>
            <a:pPr marL="228600" indent="-228600">
              <a:buFont typeface="+mj-ea"/>
              <a:buAutoNum type="circleNumDbPlain"/>
            </a:pPr>
            <a:r>
              <a:rPr kumimoji="1" lang="zh-CN" altLang="zh-CN" sz="1200" kern="1200" dirty="0">
                <a:solidFill>
                  <a:schemeClr val="tx1"/>
                </a:solidFill>
                <a:effectLst/>
                <a:latin typeface="Times New Roman" pitchFamily="18" charset="0"/>
                <a:ea typeface="宋体" pitchFamily="2" charset="-122"/>
                <a:cs typeface="+mn-cs"/>
              </a:rPr>
              <a:t>数据库服务器读取内存缓冲区并过滤谓词满足的行（WHERE 条件）。</a:t>
            </a:r>
            <a:endParaRPr kumimoji="1" lang="en-US" altLang="zh-CN" sz="1200" kern="1200" dirty="0">
              <a:solidFill>
                <a:schemeClr val="tx1"/>
              </a:solidFill>
              <a:effectLst/>
              <a:latin typeface="Times New Roman" pitchFamily="18" charset="0"/>
              <a:ea typeface="宋体" pitchFamily="2" charset="-122"/>
              <a:cs typeface="+mn-cs"/>
            </a:endParaRPr>
          </a:p>
          <a:p>
            <a:pPr marL="228600" indent="-228600">
              <a:buFont typeface="+mj-ea"/>
              <a:buAutoNum type="circleNumDbPlain"/>
            </a:pPr>
            <a:r>
              <a:rPr kumimoji="1" lang="zh-CN" altLang="zh-CN" sz="1200" kern="1200" dirty="0">
                <a:solidFill>
                  <a:schemeClr val="tx1"/>
                </a:solidFill>
                <a:effectLst/>
                <a:latin typeface="Times New Roman" pitchFamily="18" charset="0"/>
                <a:ea typeface="宋体" pitchFamily="2" charset="-122"/>
                <a:cs typeface="+mn-cs"/>
              </a:rPr>
              <a:t>匹配的行将返回到客户端。</a:t>
            </a:r>
            <a:endParaRPr kumimoji="1" lang="en-US" altLang="zh-CN" sz="1200" kern="1200" dirty="0">
              <a:solidFill>
                <a:schemeClr val="tx1"/>
              </a:solidFill>
              <a:effectLst/>
              <a:latin typeface="Times New Roman" pitchFamily="18" charset="0"/>
              <a:ea typeface="宋体" pitchFamily="2" charset="-122"/>
              <a:cs typeface="+mn-cs"/>
            </a:endParaRPr>
          </a:p>
          <a:p>
            <a:pPr marL="228600" indent="-228600">
              <a:buFont typeface="+mj-ea"/>
              <a:buAutoNum type="circleNumDbPlain"/>
            </a:pPr>
            <a:endParaRPr kumimoji="1" lang="en-US" altLang="zh-CN" sz="1200" kern="1200" dirty="0">
              <a:solidFill>
                <a:schemeClr val="tx1"/>
              </a:solidFill>
              <a:effectLst/>
              <a:latin typeface="Times New Roman" pitchFamily="18" charset="0"/>
              <a:ea typeface="宋体" pitchFamily="2" charset="-122"/>
              <a:cs typeface="+mn-cs"/>
            </a:endParaRPr>
          </a:p>
          <a:p>
            <a:pPr marL="228600" indent="-228600">
              <a:buFont typeface="+mj-ea"/>
              <a:buAutoNum type="circleNumDbPlain"/>
            </a:pPr>
            <a:endParaRPr kumimoji="1" lang="zh-CN" altLang="zh-CN" sz="120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E0297FC2-D257-424B-8830-EBD2711BE6FE}" type="slidenum">
              <a:rPr lang="en-US" altLang="zh-CN" smtClean="0"/>
              <a:pPr>
                <a:defRPr/>
              </a:pPr>
              <a:t>16</a:t>
            </a:fld>
            <a:endParaRPr lang="en-US" altLang="zh-CN"/>
          </a:p>
        </p:txBody>
      </p:sp>
    </p:spTree>
    <p:extLst>
      <p:ext uri="{BB962C8B-B14F-4D97-AF65-F5344CB8AC3E}">
        <p14:creationId xmlns:p14="http://schemas.microsoft.com/office/powerpoint/2010/main" val="402835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AE73A58-230A-4D57-9F8C-71499C9319EE}" type="slidenum">
              <a:rPr lang="en-US" altLang="zh-CN" smtClean="0"/>
              <a:pPr>
                <a:spcBef>
                  <a:spcPct val="0"/>
                </a:spcBef>
              </a:pPr>
              <a:t>57</a:t>
            </a:fld>
            <a:endParaRPr lang="en-US" altLang="zh-CN"/>
          </a:p>
        </p:txBody>
      </p:sp>
      <p:sp>
        <p:nvSpPr>
          <p:cNvPr id="27651" name="Rectangle 2"/>
          <p:cNvSpPr>
            <a:spLocks noGrp="1" noRot="1" noChangeAspect="1" noChangeArrowheads="1" noTextEdit="1"/>
          </p:cNvSpPr>
          <p:nvPr>
            <p:ph type="sldImg"/>
          </p:nvPr>
        </p:nvSpPr>
        <p:spPr>
          <a:xfrm>
            <a:off x="381000" y="685800"/>
            <a:ext cx="6096000" cy="3429000"/>
          </a:xfrm>
          <a:ln/>
        </p:spPr>
      </p:sp>
      <p:sp>
        <p:nvSpPr>
          <p:cNvPr id="27652" name="Rectangle 3"/>
          <p:cNvSpPr>
            <a:spLocks noGrp="1" noChangeArrowheads="1"/>
          </p:cNvSpPr>
          <p:nvPr>
            <p:ph type="body" idx="1"/>
          </p:nvPr>
        </p:nvSpPr>
        <p:spPr>
          <a:noFill/>
        </p:spPr>
        <p:txBody>
          <a:bodyPr/>
          <a:lstStyle/>
          <a:p>
            <a:pPr eaLnBrk="1" hangingPunct="1"/>
            <a:endParaRPr lang="en-US" altLang="zh-CN"/>
          </a:p>
        </p:txBody>
      </p:sp>
    </p:spTree>
    <p:extLst>
      <p:ext uri="{BB962C8B-B14F-4D97-AF65-F5344CB8AC3E}">
        <p14:creationId xmlns:p14="http://schemas.microsoft.com/office/powerpoint/2010/main" val="1966594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标题 7"/>
          <p:cNvSpPr>
            <a:spLocks noGrp="1"/>
          </p:cNvSpPr>
          <p:nvPr>
            <p:ph type="title"/>
          </p:nvPr>
        </p:nvSpPr>
        <p:spPr>
          <a:xfrm>
            <a:off x="719766" y="106852"/>
            <a:ext cx="8968748"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hasCustomPrompt="1"/>
          </p:nvPr>
        </p:nvSpPr>
        <p:spPr>
          <a:xfrm>
            <a:off x="687513" y="769938"/>
            <a:ext cx="9001000" cy="4319587"/>
          </a:xfrm>
          <a:prstGeom prst="rect">
            <a:avLst/>
          </a:prstGeom>
        </p:spPr>
        <p:txBody>
          <a:bodyPr/>
          <a:lstStyle>
            <a:lvl1pPr marL="296330" indent="-296330">
              <a:lnSpc>
                <a:spcPts val="2600"/>
              </a:lnSpc>
              <a:buFont typeface="Wingdings" panose="05000000000000000000" pitchFamily="2" charset="2"/>
              <a:buChar char="l"/>
              <a:defRPr sz="2200" b="1">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ts val="2600"/>
              </a:lnSpc>
              <a:defRPr sz="1800" b="0">
                <a:solidFill>
                  <a:schemeClr val="bg1">
                    <a:lumMod val="50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6"/>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椭圆 4">
            <a:extLst>
              <a:ext uri="{FF2B5EF4-FFF2-40B4-BE49-F238E27FC236}">
                <a16:creationId xmlns:a16="http://schemas.microsoft.com/office/drawing/2014/main" id="{328EC96C-29C5-43A2-A0B6-522209D1D8AF}"/>
              </a:ext>
            </a:extLst>
          </p:cNvPr>
          <p:cNvSpPr/>
          <p:nvPr userDrawn="1"/>
        </p:nvSpPr>
        <p:spPr>
          <a:xfrm>
            <a:off x="406847" y="302216"/>
            <a:ext cx="179129" cy="1926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Picture 26" descr="See the source image">
            <a:extLst>
              <a:ext uri="{FF2B5EF4-FFF2-40B4-BE49-F238E27FC236}">
                <a16:creationId xmlns:a16="http://schemas.microsoft.com/office/drawing/2014/main" id="{242B1DBE-5290-4134-937C-0BEBDA7598C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ee the source image">
            <a:extLst>
              <a:ext uri="{FF2B5EF4-FFF2-40B4-BE49-F238E27FC236}">
                <a16:creationId xmlns:a16="http://schemas.microsoft.com/office/drawing/2014/main" id="{AF6ACE51-29D5-44DF-A56F-4FED2DC9A0A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039" y="18605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473707"/>
      </p:ext>
    </p:extLst>
  </p:cSld>
  <p:clrMapOvr>
    <a:masterClrMapping/>
  </p:clrMapOvr>
  <p:transition advTm="109595">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pic>
        <p:nvPicPr>
          <p:cNvPr id="6" name="Picture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E4B16D58-FD08-4AE8-81A5-B5A3F4E1923D}"/>
              </a:ext>
            </a:extLst>
          </p:cNvPr>
          <p:cNvPicPr>
            <a:picLocks noChangeAspect="1"/>
          </p:cNvPicPr>
          <p:nvPr userDrawn="1"/>
        </p:nvPicPr>
        <p:blipFill>
          <a:blip r:embed="rId2"/>
          <a:stretch>
            <a:fillRect/>
          </a:stretch>
        </p:blipFill>
        <p:spPr>
          <a:xfrm>
            <a:off x="11227" y="0"/>
            <a:ext cx="10148773" cy="5708685"/>
          </a:xfrm>
          <a:prstGeom prst="rect">
            <a:avLst/>
          </a:prstGeom>
        </p:spPr>
      </p:pic>
      <p:sp>
        <p:nvSpPr>
          <p:cNvPr id="4" name="TextBox 11"/>
          <p:cNvSpPr txBox="1">
            <a:spLocks noChangeArrowheads="1"/>
          </p:cNvSpPr>
          <p:nvPr userDrawn="1"/>
        </p:nvSpPr>
        <p:spPr bwMode="auto">
          <a:xfrm>
            <a:off x="1391715" y="3178300"/>
            <a:ext cx="2325796" cy="353601"/>
          </a:xfrm>
          <a:prstGeom prst="rect">
            <a:avLst/>
          </a:prstGeom>
          <a:noFill/>
          <a:ln w="9525">
            <a:noFill/>
            <a:miter lim="800000"/>
            <a:headEnd/>
            <a:tailEnd/>
          </a:ln>
        </p:spPr>
        <p:txBody>
          <a:bodyPr lIns="79228" tIns="39613" rIns="79228" bIns="39613">
            <a:spAutoFit/>
          </a:bodyPr>
          <a:lstStyle/>
          <a:p>
            <a:pPr eaLnBrk="1" fontAlgn="auto" hangingPunct="1">
              <a:spcBef>
                <a:spcPts val="0"/>
              </a:spcBef>
              <a:spcAft>
                <a:spcPts val="0"/>
              </a:spcAft>
              <a:defRPr/>
            </a:pPr>
            <a:r>
              <a:rPr lang="zh-CN" altLang="en-US" sz="1778" b="1" dirty="0">
                <a:solidFill>
                  <a:schemeClr val="tx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903" y="3054351"/>
            <a:ext cx="4176161" cy="11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174D169-0F7D-4475-9258-285149DADA43}"/>
              </a:ext>
            </a:extLst>
          </p:cNvPr>
          <p:cNvPicPr>
            <a:picLocks noChangeAspect="1"/>
          </p:cNvPicPr>
          <p:nvPr userDrawn="1"/>
        </p:nvPicPr>
        <p:blipFill>
          <a:blip r:embed="rId4">
            <a:alphaModFix amt="96000"/>
            <a:extLst>
              <a:ext uri="{28A0092B-C50C-407E-A947-70E740481C1C}">
                <a14:useLocalDpi xmlns:a14="http://schemas.microsoft.com/office/drawing/2010/main" val="0"/>
              </a:ext>
            </a:extLst>
          </a:blip>
          <a:stretch>
            <a:fillRect/>
          </a:stretch>
        </p:blipFill>
        <p:spPr>
          <a:xfrm>
            <a:off x="5368031" y="1143520"/>
            <a:ext cx="4790911" cy="4564569"/>
          </a:xfrm>
          <a:prstGeom prst="rect">
            <a:avLst/>
          </a:prstGeom>
        </p:spPr>
      </p:pic>
      <p:sp>
        <p:nvSpPr>
          <p:cNvPr id="2" name="文本框 1">
            <a:extLst>
              <a:ext uri="{FF2B5EF4-FFF2-40B4-BE49-F238E27FC236}">
                <a16:creationId xmlns:a16="http://schemas.microsoft.com/office/drawing/2014/main" id="{63DE4EEC-C854-4B61-9CF9-2D8D504F8EE6}"/>
              </a:ext>
            </a:extLst>
          </p:cNvPr>
          <p:cNvSpPr txBox="1"/>
          <p:nvPr userDrawn="1"/>
        </p:nvSpPr>
        <p:spPr>
          <a:xfrm>
            <a:off x="1391715" y="3649588"/>
            <a:ext cx="1986441" cy="307777"/>
          </a:xfrm>
          <a:prstGeom prst="rect">
            <a:avLst/>
          </a:prstGeom>
          <a:noFill/>
        </p:spPr>
        <p:txBody>
          <a:bodyPr wrap="none" rtlCol="0">
            <a:spAutoFit/>
          </a:bodyPr>
          <a:lstStyle/>
          <a:p>
            <a:pPr>
              <a:defRPr/>
            </a:pPr>
            <a:r>
              <a:rPr lang="en-US"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rPr>
              <a:t>czlong@scut.edu.cn</a:t>
            </a:r>
            <a:endParaRPr lang="en-GB"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86327617"/>
      </p:ext>
    </p:extLst>
  </p:cSld>
  <p:clrMapOvr>
    <a:masterClrMapping/>
  </p:clrMapOvr>
  <p:transition advTm="109595">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A7A2A5-343D-4885-B8E8-919FBDCC5986}"/>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pic>
        <p:nvPicPr>
          <p:cNvPr id="9" name="Picture 26" descr="See the source image">
            <a:extLst>
              <a:ext uri="{FF2B5EF4-FFF2-40B4-BE49-F238E27FC236}">
                <a16:creationId xmlns:a16="http://schemas.microsoft.com/office/drawing/2014/main" id="{7654A064-EB32-4E2F-8053-C73D5E2A5AE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22">
            <a:extLst>
              <a:ext uri="{FF2B5EF4-FFF2-40B4-BE49-F238E27FC236}">
                <a16:creationId xmlns:a16="http://schemas.microsoft.com/office/drawing/2014/main" id="{BED40288-ABD8-43E2-8209-3A663E5CE5BF}"/>
              </a:ext>
            </a:extLst>
          </p:cNvPr>
          <p:cNvSpPr txBox="1"/>
          <p:nvPr userDrawn="1"/>
        </p:nvSpPr>
        <p:spPr>
          <a:xfrm>
            <a:off x="5440040" y="769268"/>
            <a:ext cx="1019508" cy="584775"/>
          </a:xfrm>
          <a:prstGeom prst="rect">
            <a:avLst/>
          </a:prstGeom>
          <a:ln w="12700">
            <a:miter lim="400000"/>
          </a:ln>
        </p:spPr>
        <p:txBody>
          <a:bodyPr wrap="none" lIns="38099" rIns="38099">
            <a:spAutoFit/>
          </a:bodyPr>
          <a:lstStyle>
            <a:lvl1pPr>
              <a:defRPr sz="3200" b="1">
                <a:solidFill>
                  <a:srgbClr val="3DBD7C"/>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solidFill>
                  <a:srgbClr val="1543A6"/>
                </a:solidFill>
                <a:latin typeface="微软雅黑" panose="020B0503020204020204" pitchFamily="34" charset="-122"/>
                <a:ea typeface="微软雅黑" panose="020B0503020204020204" pitchFamily="34" charset="-122"/>
                <a:cs typeface="+mn-cs"/>
              </a:rPr>
              <a:t>目 录</a:t>
            </a:r>
          </a:p>
        </p:txBody>
      </p:sp>
      <p:pic>
        <p:nvPicPr>
          <p:cNvPr id="1026" name="Picture 2" descr="查看源图像">
            <a:extLst>
              <a:ext uri="{FF2B5EF4-FFF2-40B4-BE49-F238E27FC236}">
                <a16:creationId xmlns:a16="http://schemas.microsoft.com/office/drawing/2014/main" id="{E1E6DBA5-8C6C-46D5-8683-5C70A6D4FA7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551608" y="1683437"/>
            <a:ext cx="2373065" cy="23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2946"/>
      </p:ext>
    </p:extLst>
  </p:cSld>
  <p:clrMapOvr>
    <a:masterClrMapping/>
  </p:clrMapOvr>
  <p:transition advTm="109595">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B4C82AB-8715-498E-9C9B-3CA97C6BF154}"/>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cxnSp>
        <p:nvCxnSpPr>
          <p:cNvPr id="6" name="直接连接符 5"/>
          <p:cNvCxnSpPr>
            <a:cxnSpLocks/>
          </p:cNvCxnSpPr>
          <p:nvPr userDrawn="1"/>
        </p:nvCxnSpPr>
        <p:spPr>
          <a:xfrm>
            <a:off x="9308042" y="5476875"/>
            <a:ext cx="11994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userDrawn="1"/>
        </p:nvCxnSpPr>
        <p:spPr>
          <a:xfrm>
            <a:off x="9817806" y="5476875"/>
            <a:ext cx="15873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 name="Picture 26" descr="See the source image">
            <a:extLst>
              <a:ext uri="{FF2B5EF4-FFF2-40B4-BE49-F238E27FC236}">
                <a16:creationId xmlns:a16="http://schemas.microsoft.com/office/drawing/2014/main" id="{7F07970C-78CC-41CC-9428-0EA43CD1679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descr="See the source image">
            <a:extLst>
              <a:ext uri="{FF2B5EF4-FFF2-40B4-BE49-F238E27FC236}">
                <a16:creationId xmlns:a16="http://schemas.microsoft.com/office/drawing/2014/main" id="{4CDB1B1B-05C8-4095-82A6-A8E68D6D1AF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328622"/>
      </p:ext>
    </p:extLst>
  </p:cSld>
  <p:clrMapOvr>
    <a:masterClrMapping/>
  </p:clrMapOvr>
  <p:transition advTm="109595">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结尾致谢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E1326E-37C6-4AA0-8BC5-AADC2F672B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206295" y="-2229713"/>
            <a:ext cx="5747410" cy="10174425"/>
          </a:xfrm>
          <a:prstGeom prst="rect">
            <a:avLst/>
          </a:prstGeom>
        </p:spPr>
      </p:pic>
      <p:sp>
        <p:nvSpPr>
          <p:cNvPr id="6" name="矩形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8730C332-0C78-42E4-BB97-02495FD4D264}"/>
              </a:ext>
            </a:extLst>
          </p:cNvPr>
          <p:cNvSpPr/>
          <p:nvPr userDrawn="1"/>
        </p:nvSpPr>
        <p:spPr>
          <a:xfrm>
            <a:off x="1407592" y="2877858"/>
            <a:ext cx="2297104" cy="787331"/>
          </a:xfrm>
          <a:prstGeom prst="rect">
            <a:avLst/>
          </a:prstGeom>
        </p:spPr>
        <p:txBody>
          <a:bodyPr wrap="none" lIns="0" tIns="0" rIns="0" bIns="0">
            <a:spAutoFit/>
          </a:bodyPr>
          <a:lstStyle/>
          <a:p>
            <a:pPr defTabSz="761950">
              <a:lnSpc>
                <a:spcPct val="110000"/>
              </a:lnSpc>
            </a:pPr>
            <a:r>
              <a:rPr lang="en-US" altLang="zh-CN"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rPr>
              <a:t>Thanks</a:t>
            </a:r>
            <a:endParaRPr lang="en-US" altLang="ja-JP"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endParaRPr>
          </a:p>
        </p:txBody>
      </p:sp>
    </p:spTree>
    <p:extLst>
      <p:ext uri="{BB962C8B-B14F-4D97-AF65-F5344CB8AC3E}">
        <p14:creationId xmlns:p14="http://schemas.microsoft.com/office/powerpoint/2010/main" val="192278879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正文版式">
    <p:spTree>
      <p:nvGrpSpPr>
        <p:cNvPr id="1" name=""/>
        <p:cNvGrpSpPr/>
        <p:nvPr/>
      </p:nvGrpSpPr>
      <p:grpSpPr>
        <a:xfrm>
          <a:off x="0" y="0"/>
          <a:ext cx="0" cy="0"/>
          <a:chOff x="0" y="0"/>
          <a:chExt cx="0" cy="0"/>
        </a:xfrm>
      </p:grpSpPr>
      <p:sp>
        <p:nvSpPr>
          <p:cNvPr id="8" name="标题 7"/>
          <p:cNvSpPr>
            <a:spLocks noGrp="1"/>
          </p:cNvSpPr>
          <p:nvPr>
            <p:ph type="title"/>
          </p:nvPr>
        </p:nvSpPr>
        <p:spPr>
          <a:xfrm>
            <a:off x="719765" y="106852"/>
            <a:ext cx="9136196"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hasCustomPrompt="1"/>
          </p:nvPr>
        </p:nvSpPr>
        <p:spPr>
          <a:xfrm>
            <a:off x="687512" y="769938"/>
            <a:ext cx="9168449" cy="4319587"/>
          </a:xfrm>
          <a:prstGeom prst="rect">
            <a:avLst/>
          </a:prstGeom>
        </p:spPr>
        <p:txBody>
          <a:bodyPr/>
          <a:lstStyle>
            <a:lvl1pPr marL="296330" indent="-296330">
              <a:lnSpc>
                <a:spcPts val="2600"/>
              </a:lnSpc>
              <a:buFont typeface="Wingdings" panose="05000000000000000000" pitchFamily="2" charset="2"/>
              <a:buChar char="l"/>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vl2pPr>
              <a:lnSpc>
                <a:spcPts val="2600"/>
              </a:lnSpc>
              <a:defRPr sz="1800" b="1">
                <a:solidFill>
                  <a:schemeClr val="tx1">
                    <a:lumMod val="65000"/>
                    <a:lumOff val="35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6"/>
            </a:lvl4pPr>
          </a:lstStyle>
          <a:p>
            <a:pPr lvl="0"/>
            <a:r>
              <a:rPr lang="zh-CN" altLang="en-US" dirty="0"/>
              <a:t>单击此处编辑母版文本样式</a:t>
            </a:r>
          </a:p>
          <a:p>
            <a:pPr lvl="1"/>
            <a:r>
              <a:rPr lang="zh-CN" altLang="en-US" dirty="0"/>
              <a:t>第二级</a:t>
            </a:r>
          </a:p>
          <a:p>
            <a:pPr lvl="2"/>
            <a:r>
              <a:rPr lang="zh-CN" altLang="en-US" dirty="0"/>
              <a:t>第三级</a:t>
            </a:r>
          </a:p>
        </p:txBody>
      </p:sp>
      <p:pic>
        <p:nvPicPr>
          <p:cNvPr id="33" name="Picture 26" descr="See the source image">
            <a:extLst>
              <a:ext uri="{FF2B5EF4-FFF2-40B4-BE49-F238E27FC236}">
                <a16:creationId xmlns:a16="http://schemas.microsoft.com/office/drawing/2014/main" id="{242B1DBE-5290-4134-937C-0BEBDA7598C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See the source image">
            <a:extLst>
              <a:ext uri="{FF2B5EF4-FFF2-40B4-BE49-F238E27FC236}">
                <a16:creationId xmlns:a16="http://schemas.microsoft.com/office/drawing/2014/main" id="{58BA855A-702D-462B-AE0C-D26D23289E7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039" y="15219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913866"/>
      </p:ext>
    </p:extLst>
  </p:cSld>
  <p:clrMapOvr>
    <a:masterClrMapping/>
  </p:clrMapOvr>
  <p:transition spd="slow" advTm="109595">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504" r:id="rId1"/>
    <p:sldLayoutId id="2147485507" r:id="rId2"/>
    <p:sldLayoutId id="2147485508" r:id="rId3"/>
    <p:sldLayoutId id="2147485509" r:id="rId4"/>
    <p:sldLayoutId id="2147485510" r:id="rId5"/>
    <p:sldLayoutId id="2147485511" r:id="rId6"/>
  </p:sldLayoutIdLst>
  <p:transition>
    <p:random/>
  </p:transition>
  <p:txStyles>
    <p:titleStyle>
      <a:lvl1pPr algn="l" defTabSz="791979" rtl="0" eaLnBrk="0" fontAlgn="base" hangingPunct="0">
        <a:spcBef>
          <a:spcPct val="0"/>
        </a:spcBef>
        <a:spcAft>
          <a:spcPct val="0"/>
        </a:spcAft>
        <a:defRPr lang="zh-CN" altLang="en-US" sz="1778" b="1" kern="1200">
          <a:solidFill>
            <a:schemeClr val="bg1"/>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p:titleStyle>
    <p:bodyStyle>
      <a:lvl1pPr marL="296330" indent="-296330" algn="l" defTabSz="791979" rtl="0" eaLnBrk="0" fontAlgn="base" hangingPunct="0">
        <a:spcBef>
          <a:spcPct val="20000"/>
        </a:spcBef>
        <a:spcAft>
          <a:spcPct val="0"/>
        </a:spcAft>
        <a:buFont typeface="Arial" panose="020B0604020202020204" pitchFamily="34" charset="0"/>
        <a:buChar char="•"/>
        <a:defRPr sz="2778" kern="1200">
          <a:solidFill>
            <a:schemeClr val="tx1"/>
          </a:solidFill>
          <a:latin typeface="+mn-lt"/>
          <a:ea typeface="+mn-ea"/>
          <a:cs typeface="+mn-cs"/>
        </a:defRPr>
      </a:lvl1pPr>
      <a:lvl2pPr marL="642049" indent="-246942" algn="l" defTabSz="791979" rtl="0" eaLnBrk="0" fontAlgn="base" hangingPunct="0">
        <a:spcBef>
          <a:spcPct val="20000"/>
        </a:spcBef>
        <a:spcAft>
          <a:spcPct val="0"/>
        </a:spcAft>
        <a:buFont typeface="Arial" panose="020B0604020202020204" pitchFamily="34" charset="0"/>
        <a:buChar char="–"/>
        <a:defRPr sz="2444" kern="1200">
          <a:solidFill>
            <a:schemeClr val="tx1"/>
          </a:solidFill>
          <a:latin typeface="+mn-lt"/>
          <a:ea typeface="+mn-ea"/>
          <a:cs typeface="+mn-cs"/>
        </a:defRPr>
      </a:lvl2pPr>
      <a:lvl3pPr marL="989532" indent="-197554" algn="l" defTabSz="791979" rtl="0" eaLnBrk="0" fontAlgn="base" hangingPunct="0">
        <a:spcBef>
          <a:spcPct val="20000"/>
        </a:spcBef>
        <a:spcAft>
          <a:spcPct val="0"/>
        </a:spcAft>
        <a:buFont typeface="Arial" panose="020B0604020202020204" pitchFamily="34" charset="0"/>
        <a:buChar char="•"/>
        <a:defRPr sz="2111" kern="1200">
          <a:solidFill>
            <a:schemeClr val="tx1"/>
          </a:solidFill>
          <a:latin typeface="+mn-lt"/>
          <a:ea typeface="+mn-ea"/>
          <a:cs typeface="+mn-cs"/>
        </a:defRPr>
      </a:lvl3pPr>
      <a:lvl4pPr marL="1386403"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p:bodyStyle>
    <p:otherStyle>
      <a:defPPr>
        <a:defRPr lang="zh-CN"/>
      </a:defPPr>
      <a:lvl1pPr marL="0" algn="l" defTabSz="792269" rtl="0" eaLnBrk="1" latinLnBrk="0" hangingPunct="1">
        <a:defRPr sz="1556" kern="1200">
          <a:solidFill>
            <a:schemeClr val="tx1"/>
          </a:solidFill>
          <a:latin typeface="+mn-lt"/>
          <a:ea typeface="+mn-ea"/>
          <a:cs typeface="+mn-cs"/>
        </a:defRPr>
      </a:lvl1pPr>
      <a:lvl2pPr marL="396135" algn="l" defTabSz="792269" rtl="0" eaLnBrk="1" latinLnBrk="0" hangingPunct="1">
        <a:defRPr sz="1556" kern="1200">
          <a:solidFill>
            <a:schemeClr val="tx1"/>
          </a:solidFill>
          <a:latin typeface="+mn-lt"/>
          <a:ea typeface="+mn-ea"/>
          <a:cs typeface="+mn-cs"/>
        </a:defRPr>
      </a:lvl2pPr>
      <a:lvl3pPr marL="792269" algn="l" defTabSz="792269" rtl="0" eaLnBrk="1" latinLnBrk="0" hangingPunct="1">
        <a:defRPr sz="1556" kern="1200">
          <a:solidFill>
            <a:schemeClr val="tx1"/>
          </a:solidFill>
          <a:latin typeface="+mn-lt"/>
          <a:ea typeface="+mn-ea"/>
          <a:cs typeface="+mn-cs"/>
        </a:defRPr>
      </a:lvl3pPr>
      <a:lvl4pPr marL="1188404" algn="l" defTabSz="792269" rtl="0" eaLnBrk="1" latinLnBrk="0" hangingPunct="1">
        <a:defRPr sz="1556" kern="1200">
          <a:solidFill>
            <a:schemeClr val="tx1"/>
          </a:solidFill>
          <a:latin typeface="+mn-lt"/>
          <a:ea typeface="+mn-ea"/>
          <a:cs typeface="+mn-cs"/>
        </a:defRPr>
      </a:lvl4pPr>
      <a:lvl5pPr marL="1584537" algn="l" defTabSz="792269" rtl="0" eaLnBrk="1" latinLnBrk="0" hangingPunct="1">
        <a:defRPr sz="1556" kern="1200">
          <a:solidFill>
            <a:schemeClr val="tx1"/>
          </a:solidFill>
          <a:latin typeface="+mn-lt"/>
          <a:ea typeface="+mn-ea"/>
          <a:cs typeface="+mn-cs"/>
        </a:defRPr>
      </a:lvl5pPr>
      <a:lvl6pPr marL="1980672" algn="l" defTabSz="792269" rtl="0" eaLnBrk="1" latinLnBrk="0" hangingPunct="1">
        <a:defRPr sz="1556" kern="1200">
          <a:solidFill>
            <a:schemeClr val="tx1"/>
          </a:solidFill>
          <a:latin typeface="+mn-lt"/>
          <a:ea typeface="+mn-ea"/>
          <a:cs typeface="+mn-cs"/>
        </a:defRPr>
      </a:lvl6pPr>
      <a:lvl7pPr marL="2376806" algn="l" defTabSz="792269" rtl="0" eaLnBrk="1" latinLnBrk="0" hangingPunct="1">
        <a:defRPr sz="1556" kern="1200">
          <a:solidFill>
            <a:schemeClr val="tx1"/>
          </a:solidFill>
          <a:latin typeface="+mn-lt"/>
          <a:ea typeface="+mn-ea"/>
          <a:cs typeface="+mn-cs"/>
        </a:defRPr>
      </a:lvl7pPr>
      <a:lvl8pPr marL="2772941" algn="l" defTabSz="792269" rtl="0" eaLnBrk="1" latinLnBrk="0" hangingPunct="1">
        <a:defRPr sz="1556" kern="1200">
          <a:solidFill>
            <a:schemeClr val="tx1"/>
          </a:solidFill>
          <a:latin typeface="+mn-lt"/>
          <a:ea typeface="+mn-ea"/>
          <a:cs typeface="+mn-cs"/>
        </a:defRPr>
      </a:lvl8pPr>
      <a:lvl9pPr marL="3169075" algn="l" defTabSz="792269" rtl="0" eaLnBrk="1" latinLnBrk="0" hangingPunct="1">
        <a:defRPr sz="15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12" descr="https://spliffmobile.com/download/blue-technology-4669.jpg"/>
          <p:cNvSpPr>
            <a:spLocks noChangeAspect="1" noChangeArrowheads="1"/>
          </p:cNvSpPr>
          <p:nvPr/>
        </p:nvSpPr>
        <p:spPr bwMode="auto">
          <a:xfrm>
            <a:off x="0" y="-587375"/>
            <a:ext cx="338667" cy="33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4" name="TextBox 3"/>
          <p:cNvSpPr txBox="1">
            <a:spLocks noChangeArrowheads="1"/>
          </p:cNvSpPr>
          <p:nvPr/>
        </p:nvSpPr>
        <p:spPr bwMode="auto">
          <a:xfrm>
            <a:off x="1388181" y="1345848"/>
            <a:ext cx="5205236" cy="166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556"/>
              </a:lnSpc>
              <a:spcBef>
                <a:spcPct val="20000"/>
              </a:spcBef>
            </a:pPr>
            <a:r>
              <a:rPr lang="zh-CN" altLang="en-US" sz="3556" b="1" dirty="0">
                <a:latin typeface="微软雅黑" panose="020B0503020204020204" pitchFamily="34" charset="-122"/>
                <a:ea typeface="微软雅黑" panose="020B0503020204020204" pitchFamily="34" charset="-122"/>
              </a:rPr>
              <a:t>第</a:t>
            </a:r>
            <a:r>
              <a:rPr lang="en-US" altLang="zh-CN" sz="3556" b="1" dirty="0">
                <a:latin typeface="微软雅黑" panose="020B0503020204020204" pitchFamily="34" charset="-122"/>
                <a:ea typeface="微软雅黑" panose="020B0503020204020204" pitchFamily="34" charset="-122"/>
              </a:rPr>
              <a:t>9</a:t>
            </a:r>
            <a:r>
              <a:rPr lang="zh-CN" altLang="en-US" sz="3556" b="1" dirty="0">
                <a:latin typeface="微软雅黑" panose="020B0503020204020204" pitchFamily="34" charset="-122"/>
                <a:ea typeface="微软雅黑" panose="020B0503020204020204" pitchFamily="34" charset="-122"/>
              </a:rPr>
              <a:t>章</a:t>
            </a:r>
            <a:endParaRPr lang="en-US" altLang="zh-CN" sz="3556" b="1" dirty="0">
              <a:latin typeface="微软雅黑" panose="020B0503020204020204" pitchFamily="34" charset="-122"/>
              <a:ea typeface="微软雅黑" panose="020B0503020204020204" pitchFamily="34" charset="-122"/>
            </a:endParaRPr>
          </a:p>
          <a:p>
            <a:pPr eaLnBrk="1" hangingPunct="1">
              <a:lnSpc>
                <a:spcPts val="5556"/>
              </a:lnSpc>
              <a:spcBef>
                <a:spcPct val="20000"/>
              </a:spcBef>
            </a:pPr>
            <a:r>
              <a:rPr lang="zh-CN" altLang="en-US" sz="4889" b="1" dirty="0">
                <a:latin typeface="微软雅黑" panose="020B0503020204020204" pitchFamily="34" charset="-122"/>
                <a:ea typeface="微软雅黑" panose="020B0503020204020204" pitchFamily="34" charset="-122"/>
              </a:rPr>
              <a:t>查询优化</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 fill="hold"/>
                                        <p:tgtEl>
                                          <p:spTgt spid="4"/>
                                        </p:tgtEl>
                                        <p:attrNameLst>
                                          <p:attrName>ppt_x</p:attrName>
                                        </p:attrNameLst>
                                      </p:cBhvr>
                                      <p:tavLst>
                                        <p:tav tm="0">
                                          <p:val>
                                            <p:strVal val="#ppt_x"/>
                                          </p:val>
                                        </p:tav>
                                        <p:tav tm="100000">
                                          <p:val>
                                            <p:strVal val="#ppt_x"/>
                                          </p:val>
                                        </p:tav>
                                      </p:tavLst>
                                    </p:anim>
                                    <p:anim calcmode="lin" valueType="num">
                                      <p:cBhvr additive="base">
                                        <p:cTn id="8" dur="75"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查询分析</a:t>
            </a:r>
          </a:p>
        </p:txBody>
      </p:sp>
      <p:sp>
        <p:nvSpPr>
          <p:cNvPr id="5" name="内容占位符 4">
            <a:extLst>
              <a:ext uri="{FF2B5EF4-FFF2-40B4-BE49-F238E27FC236}">
                <a16:creationId xmlns:a16="http://schemas.microsoft.com/office/drawing/2014/main" id="{BF110F8A-01BE-44E1-BC3F-7096A10F2C44}"/>
              </a:ext>
            </a:extLst>
          </p:cNvPr>
          <p:cNvSpPr>
            <a:spLocks noGrp="1"/>
          </p:cNvSpPr>
          <p:nvPr>
            <p:ph sz="quarter" idx="10"/>
          </p:nvPr>
        </p:nvSpPr>
        <p:spPr>
          <a:xfrm>
            <a:off x="719766" y="985293"/>
            <a:ext cx="9001000" cy="1375834"/>
          </a:xfrm>
        </p:spPr>
        <p:txBody>
          <a:bodyPr/>
          <a:lstStyle/>
          <a:p>
            <a:pPr marL="0" indent="0" eaLnBrk="1" hangingPunct="1">
              <a:lnSpc>
                <a:spcPct val="60000"/>
              </a:lnSpc>
              <a:buNone/>
              <a:defRPr/>
            </a:pPr>
            <a:r>
              <a:rPr lang="zh-CN" altLang="en-US" sz="2000" dirty="0"/>
              <a:t>对查询语句进行扫描、词法分析和语法分析 </a:t>
            </a:r>
          </a:p>
          <a:p>
            <a:pPr eaLnBrk="1" hangingPunct="1">
              <a:lnSpc>
                <a:spcPct val="60000"/>
              </a:lnSpc>
              <a:defRPr/>
            </a:pPr>
            <a:endParaRPr lang="zh-CN" altLang="en-US" sz="2000" dirty="0"/>
          </a:p>
          <a:p>
            <a:pPr eaLnBrk="1" hangingPunct="1">
              <a:lnSpc>
                <a:spcPct val="60000"/>
              </a:lnSpc>
              <a:defRPr/>
            </a:pPr>
            <a:r>
              <a:rPr lang="zh-CN" altLang="en-US" sz="2000" dirty="0"/>
              <a:t>从查询语句中识别出语言符号 </a:t>
            </a:r>
          </a:p>
          <a:p>
            <a:pPr eaLnBrk="1" hangingPunct="1">
              <a:lnSpc>
                <a:spcPct val="60000"/>
              </a:lnSpc>
              <a:defRPr/>
            </a:pPr>
            <a:endParaRPr lang="zh-CN" altLang="en-US" sz="2000" dirty="0"/>
          </a:p>
          <a:p>
            <a:pPr eaLnBrk="1" hangingPunct="1">
              <a:lnSpc>
                <a:spcPct val="60000"/>
              </a:lnSpc>
              <a:defRPr/>
            </a:pPr>
            <a:r>
              <a:rPr lang="zh-CN" altLang="en-US" sz="2000" dirty="0"/>
              <a:t>进行语法检查和语法分析 </a:t>
            </a:r>
          </a:p>
          <a:p>
            <a:endParaRPr lang="zh-CN" altLang="en-US" dirty="0"/>
          </a:p>
        </p:txBody>
      </p:sp>
      <p:pic>
        <p:nvPicPr>
          <p:cNvPr id="19661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4823" t="-3027" r="5312" b="-1"/>
          <a:stretch/>
        </p:blipFill>
        <p:spPr bwMode="auto">
          <a:xfrm>
            <a:off x="6549843" y="2617474"/>
            <a:ext cx="2905126" cy="2233964"/>
          </a:xfrm>
          <a:prstGeom prst="horizontalScroll">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dash"/>
                <a:miter lim="800000"/>
                <a:headEnd type="none" w="med" len="med"/>
                <a:tailEnd type="none" w="med" len="med"/>
              </a14:hiddenLine>
            </a:ext>
          </a:extLst>
        </p:spPr>
      </p:pic>
      <p:sp>
        <p:nvSpPr>
          <p:cNvPr id="7" name="Rectangle 9"/>
          <p:cNvSpPr>
            <a:spLocks noChangeArrowheads="1"/>
          </p:cNvSpPr>
          <p:nvPr/>
        </p:nvSpPr>
        <p:spPr bwMode="blackWhite">
          <a:xfrm>
            <a:off x="1164167" y="2938639"/>
            <a:ext cx="4956528" cy="1375833"/>
          </a:xfrm>
          <a:prstGeom prst="rect">
            <a:avLst/>
          </a:prstGeom>
          <a:solidFill>
            <a:schemeClr val="bg1"/>
          </a:solidFill>
          <a:ln w="19050">
            <a:solidFill>
              <a:schemeClr val="tx1">
                <a:lumMod val="95000"/>
                <a:lumOff val="5000"/>
              </a:schemeClr>
            </a:solidFill>
          </a:ln>
          <a:effectLst/>
        </p:spPr>
        <p:style>
          <a:lnRef idx="3">
            <a:schemeClr val="lt1"/>
          </a:lnRef>
          <a:fillRef idx="1">
            <a:schemeClr val="accent6"/>
          </a:fillRef>
          <a:effectRef idx="1">
            <a:schemeClr val="accent6"/>
          </a:effectRef>
          <a:fontRef idx="minor">
            <a:schemeClr val="lt1"/>
          </a:fontRef>
        </p:style>
        <p:txBody>
          <a:bodyPr wrap="none" lIns="102306" tIns="51153" rIns="102306" bIns="51153" anchor="ctr"/>
          <a:lstStyle>
            <a:lvl1pPr eaLnBrk="0" hangingPunct="0">
              <a:tabLst>
                <a:tab pos="857250" algn="l"/>
                <a:tab pos="2063750" algn="l"/>
              </a:tabLst>
              <a:defRPr sz="3200">
                <a:solidFill>
                  <a:schemeClr val="tx1"/>
                </a:solidFill>
                <a:latin typeface="Arial" pitchFamily="34" charset="0"/>
                <a:ea typeface="宋体" pitchFamily="2" charset="-122"/>
              </a:defRPr>
            </a:lvl1pPr>
            <a:lvl2pPr marL="742950" indent="-285750" eaLnBrk="0" hangingPunct="0">
              <a:tabLst>
                <a:tab pos="857250" algn="l"/>
                <a:tab pos="2063750" algn="l"/>
              </a:tabLst>
              <a:defRPr sz="3200">
                <a:solidFill>
                  <a:schemeClr val="tx1"/>
                </a:solidFill>
                <a:latin typeface="Arial" pitchFamily="34" charset="0"/>
                <a:ea typeface="宋体" pitchFamily="2" charset="-122"/>
              </a:defRPr>
            </a:lvl2pPr>
            <a:lvl3pPr marL="1143000" indent="-228600" eaLnBrk="0" hangingPunct="0">
              <a:tabLst>
                <a:tab pos="857250" algn="l"/>
                <a:tab pos="2063750" algn="l"/>
              </a:tabLst>
              <a:defRPr sz="3200">
                <a:solidFill>
                  <a:schemeClr val="tx1"/>
                </a:solidFill>
                <a:latin typeface="Arial" pitchFamily="34" charset="0"/>
                <a:ea typeface="宋体" pitchFamily="2" charset="-122"/>
              </a:defRPr>
            </a:lvl3pPr>
            <a:lvl4pPr marL="1600200" indent="-228600" eaLnBrk="0" hangingPunct="0">
              <a:tabLst>
                <a:tab pos="857250" algn="l"/>
                <a:tab pos="2063750" algn="l"/>
              </a:tabLst>
              <a:defRPr sz="3200">
                <a:solidFill>
                  <a:schemeClr val="tx1"/>
                </a:solidFill>
                <a:latin typeface="Arial" pitchFamily="34" charset="0"/>
                <a:ea typeface="宋体" pitchFamily="2" charset="-122"/>
              </a:defRPr>
            </a:lvl4pPr>
            <a:lvl5pPr marL="2057400" indent="-228600" eaLnBrk="0" hangingPunct="0">
              <a:tabLst>
                <a:tab pos="857250" algn="l"/>
                <a:tab pos="2063750" algn="l"/>
              </a:tabLst>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tabLst>
                <a:tab pos="857250" algn="l"/>
                <a:tab pos="2063750" algn="l"/>
              </a:tabLs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tabLst>
                <a:tab pos="857250" algn="l"/>
                <a:tab pos="2063750" algn="l"/>
              </a:tabLs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tabLst>
                <a:tab pos="857250" algn="l"/>
                <a:tab pos="2063750" algn="l"/>
              </a:tabLs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tabLst>
                <a:tab pos="857250" algn="l"/>
                <a:tab pos="2063750" algn="l"/>
              </a:tabLst>
              <a:defRPr sz="3200">
                <a:solidFill>
                  <a:schemeClr val="tx1"/>
                </a:solidFill>
                <a:latin typeface="Arial" pitchFamily="34" charset="0"/>
                <a:ea typeface="宋体" pitchFamily="2" charset="-122"/>
              </a:defRPr>
            </a:lvl9pPr>
          </a:lstStyle>
          <a:p>
            <a:pPr>
              <a:lnSpc>
                <a:spcPct val="120000"/>
              </a:lnSpc>
              <a:defRPr/>
            </a:pPr>
            <a:r>
              <a:rPr lang="en-US" altLang="zh-CN" sz="2000" b="1" dirty="0">
                <a:latin typeface="Courier New" pitchFamily="49" charset="0"/>
              </a:rPr>
              <a:t>SETECT </a:t>
            </a:r>
            <a:r>
              <a:rPr lang="en-US" altLang="zh-CN" sz="2000" b="1" dirty="0" err="1">
                <a:latin typeface="Courier New" pitchFamily="49" charset="0"/>
              </a:rPr>
              <a:t>e.ename</a:t>
            </a:r>
            <a:r>
              <a:rPr lang="en-US" altLang="zh-CN" sz="2000" b="1" dirty="0">
                <a:latin typeface="Courier New" pitchFamily="49" charset="0"/>
              </a:rPr>
              <a:t>, </a:t>
            </a:r>
            <a:r>
              <a:rPr lang="en-US" altLang="zh-CN" sz="2000" b="1" dirty="0" err="1">
                <a:latin typeface="Courier New" pitchFamily="49" charset="0"/>
              </a:rPr>
              <a:t>e.sal</a:t>
            </a:r>
            <a:r>
              <a:rPr lang="en-US" altLang="zh-CN" sz="2000" b="1" dirty="0">
                <a:latin typeface="Courier New" pitchFamily="49" charset="0"/>
              </a:rPr>
              <a:t>, </a:t>
            </a:r>
            <a:r>
              <a:rPr lang="en-US" altLang="zh-CN" sz="2000" b="1" dirty="0" err="1">
                <a:latin typeface="Courier New" pitchFamily="49" charset="0"/>
              </a:rPr>
              <a:t>s.grade</a:t>
            </a:r>
            <a:endParaRPr lang="en-US" altLang="zh-CN" sz="2000" b="1" dirty="0">
              <a:latin typeface="Courier New" pitchFamily="49" charset="0"/>
            </a:endParaRPr>
          </a:p>
          <a:p>
            <a:pPr>
              <a:lnSpc>
                <a:spcPct val="120000"/>
              </a:lnSpc>
              <a:defRPr/>
            </a:pPr>
            <a:r>
              <a:rPr lang="en-US" altLang="zh-CN" sz="2000" b="1" dirty="0">
                <a:latin typeface="Courier New" pitchFamily="49" charset="0"/>
              </a:rPr>
              <a:t>WHERE 	</a:t>
            </a:r>
            <a:r>
              <a:rPr lang="en-US" altLang="zh-CN" sz="2000" b="1" dirty="0" err="1">
                <a:latin typeface="Courier New" pitchFamily="49" charset="0"/>
              </a:rPr>
              <a:t>e.sal</a:t>
            </a:r>
            <a:endParaRPr lang="en-US" altLang="zh-CN" sz="2000" b="1" dirty="0">
              <a:latin typeface="Courier New" pitchFamily="49" charset="0"/>
            </a:endParaRPr>
          </a:p>
          <a:p>
            <a:pPr>
              <a:lnSpc>
                <a:spcPct val="120000"/>
              </a:lnSpc>
              <a:defRPr/>
            </a:pPr>
            <a:r>
              <a:rPr lang="en-US" altLang="zh-CN" sz="2000" b="1" dirty="0">
                <a:latin typeface="Courier New" pitchFamily="49" charset="0"/>
              </a:rPr>
              <a:t>FROM	emp e, </a:t>
            </a:r>
            <a:r>
              <a:rPr lang="en-US" altLang="zh-CN" sz="2000" b="1" dirty="0" err="1">
                <a:latin typeface="Courier New" pitchFamily="49" charset="0"/>
              </a:rPr>
              <a:t>salgrade</a:t>
            </a:r>
            <a:r>
              <a:rPr lang="en-US" altLang="zh-CN" sz="2000" b="1" dirty="0">
                <a:latin typeface="Courier New" pitchFamily="49" charset="0"/>
              </a:rPr>
              <a:t> s</a:t>
            </a:r>
          </a:p>
          <a:p>
            <a:pPr>
              <a:lnSpc>
                <a:spcPct val="120000"/>
              </a:lnSpc>
              <a:defRPr/>
            </a:pPr>
            <a:r>
              <a:rPr lang="en-US" altLang="zh-CN" sz="2000" b="1" dirty="0">
                <a:latin typeface="Courier New" pitchFamily="49" charset="0"/>
              </a:rPr>
              <a:t>BETWEEN </a:t>
            </a:r>
            <a:r>
              <a:rPr lang="en-US" altLang="zh-CN" sz="2000" b="1" dirty="0" err="1">
                <a:latin typeface="Courier New" pitchFamily="49" charset="0"/>
              </a:rPr>
              <a:t>s.losal</a:t>
            </a:r>
            <a:r>
              <a:rPr lang="en-US" altLang="zh-CN" sz="2000" b="1" dirty="0">
                <a:latin typeface="Courier New" pitchFamily="49" charset="0"/>
              </a:rPr>
              <a:t> AND </a:t>
            </a:r>
            <a:r>
              <a:rPr lang="en-US" altLang="zh-CN" sz="2000" b="1" dirty="0" err="1">
                <a:latin typeface="Courier New" pitchFamily="49" charset="0"/>
              </a:rPr>
              <a:t>s.hisal</a:t>
            </a:r>
            <a:endParaRPr lang="en-US" altLang="zh-CN" sz="2000" b="1" dirty="0">
              <a:latin typeface="Courier New" pitchFamily="49" charset="0"/>
            </a:endParaRPr>
          </a:p>
        </p:txBody>
      </p:sp>
      <p:sp>
        <p:nvSpPr>
          <p:cNvPr id="10" name="Rectangle 5">
            <a:extLst>
              <a:ext uri="{FF2B5EF4-FFF2-40B4-BE49-F238E27FC236}">
                <a16:creationId xmlns:a16="http://schemas.microsoft.com/office/drawing/2014/main" id="{AFFCA7B4-667F-4F5B-B6AC-9ACCF3ABC45D}"/>
              </a:ext>
            </a:extLst>
          </p:cNvPr>
          <p:cNvSpPr>
            <a:spLocks noChangeArrowheads="1"/>
          </p:cNvSpPr>
          <p:nvPr/>
        </p:nvSpPr>
        <p:spPr bwMode="ltGray">
          <a:xfrm>
            <a:off x="3567832" y="2948030"/>
            <a:ext cx="360040" cy="3175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1" name="Rectangle 5">
            <a:extLst>
              <a:ext uri="{FF2B5EF4-FFF2-40B4-BE49-F238E27FC236}">
                <a16:creationId xmlns:a16="http://schemas.microsoft.com/office/drawing/2014/main" id="{4FADE3BD-A9A2-431F-B846-CDC1B90C6F7C}"/>
              </a:ext>
            </a:extLst>
          </p:cNvPr>
          <p:cNvSpPr>
            <a:spLocks noChangeArrowheads="1"/>
          </p:cNvSpPr>
          <p:nvPr/>
        </p:nvSpPr>
        <p:spPr bwMode="ltGray">
          <a:xfrm>
            <a:off x="1263576" y="2948030"/>
            <a:ext cx="936104" cy="3175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2" name="Rectangle 5">
            <a:extLst>
              <a:ext uri="{FF2B5EF4-FFF2-40B4-BE49-F238E27FC236}">
                <a16:creationId xmlns:a16="http://schemas.microsoft.com/office/drawing/2014/main" id="{48B60655-9DE6-4BA1-933B-F0D0BE1C6C28}"/>
              </a:ext>
            </a:extLst>
          </p:cNvPr>
          <p:cNvSpPr>
            <a:spLocks noChangeArrowheads="1"/>
          </p:cNvSpPr>
          <p:nvPr/>
        </p:nvSpPr>
        <p:spPr bwMode="ltGray">
          <a:xfrm>
            <a:off x="1263576" y="3309054"/>
            <a:ext cx="792088" cy="62856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Tree>
  </p:cSld>
  <p:clrMapOvr>
    <a:masterClrMapping/>
  </p:clrMapOvr>
  <p:transition advTm="109595">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查询检查 </a:t>
            </a:r>
          </a:p>
        </p:txBody>
      </p:sp>
      <p:sp>
        <p:nvSpPr>
          <p:cNvPr id="13315" name="Rectangle 3"/>
          <p:cNvSpPr>
            <a:spLocks noGrp="1" noChangeArrowheads="1"/>
          </p:cNvSpPr>
          <p:nvPr>
            <p:ph sz="quarter" idx="10"/>
          </p:nvPr>
        </p:nvSpPr>
        <p:spPr>
          <a:xfrm>
            <a:off x="687513" y="769939"/>
            <a:ext cx="9001000" cy="2807642"/>
          </a:xfrm>
        </p:spPr>
        <p:txBody>
          <a:bodyPr/>
          <a:lstStyle/>
          <a:p>
            <a:pPr eaLnBrk="1" hangingPunct="1">
              <a:lnSpc>
                <a:spcPct val="150000"/>
              </a:lnSpc>
              <a:defRPr/>
            </a:pPr>
            <a:r>
              <a:rPr lang="zh-CN" altLang="en-US" sz="2000" dirty="0"/>
              <a:t>根据数据字典对合法的查询语句进行</a:t>
            </a:r>
            <a:r>
              <a:rPr lang="zh-CN" altLang="en-US" sz="2400" dirty="0">
                <a:solidFill>
                  <a:srgbClr val="FF0000"/>
                </a:solidFill>
                <a:highlight>
                  <a:srgbClr val="FFFF00"/>
                </a:highlight>
              </a:rPr>
              <a:t>语义</a:t>
            </a:r>
            <a:r>
              <a:rPr lang="zh-CN" altLang="en-US" sz="2000" dirty="0">
                <a:highlight>
                  <a:srgbClr val="FFFF00"/>
                </a:highlight>
              </a:rPr>
              <a:t>检查 </a:t>
            </a:r>
          </a:p>
          <a:p>
            <a:pPr eaLnBrk="1" hangingPunct="1">
              <a:lnSpc>
                <a:spcPct val="150000"/>
              </a:lnSpc>
              <a:defRPr/>
            </a:pPr>
            <a:r>
              <a:rPr lang="zh-CN" altLang="en-US" sz="2000" dirty="0"/>
              <a:t>根据数据字典中的用户权限和完整性约束定义对用户的</a:t>
            </a:r>
            <a:r>
              <a:rPr lang="zh-CN" altLang="en-US" sz="2000" dirty="0">
                <a:highlight>
                  <a:srgbClr val="FFFF00"/>
                </a:highlight>
              </a:rPr>
              <a:t>存取权限进行检查 </a:t>
            </a:r>
          </a:p>
          <a:p>
            <a:pPr eaLnBrk="1" hangingPunct="1">
              <a:lnSpc>
                <a:spcPct val="150000"/>
              </a:lnSpc>
              <a:defRPr/>
            </a:pPr>
            <a:r>
              <a:rPr lang="zh-CN" altLang="en-US" sz="2000" dirty="0"/>
              <a:t>检查通过后把</a:t>
            </a:r>
            <a:r>
              <a:rPr sz="2000" dirty="0"/>
              <a:t>SQL</a:t>
            </a:r>
            <a:r>
              <a:rPr lang="zh-CN" altLang="en-US" sz="2000" dirty="0"/>
              <a:t>查询语句转换成等价的关系代数表达式 </a:t>
            </a:r>
          </a:p>
          <a:p>
            <a:pPr eaLnBrk="1" hangingPunct="1">
              <a:lnSpc>
                <a:spcPct val="150000"/>
              </a:lnSpc>
              <a:defRPr/>
            </a:pPr>
            <a:r>
              <a:rPr sz="2000" dirty="0"/>
              <a:t>RDBMS</a:t>
            </a:r>
            <a:r>
              <a:rPr lang="zh-CN" altLang="en-US" sz="2000" dirty="0"/>
              <a:t>一般都用查询树</a:t>
            </a:r>
            <a:r>
              <a:rPr sz="2000" dirty="0"/>
              <a:t>(</a:t>
            </a:r>
            <a:r>
              <a:rPr lang="zh-CN" altLang="en-US" sz="2000" dirty="0"/>
              <a:t>语法分析树</a:t>
            </a:r>
            <a:r>
              <a:rPr sz="2000" dirty="0"/>
              <a:t>)</a:t>
            </a:r>
            <a:r>
              <a:rPr lang="zh-CN" altLang="en-US" sz="2000" dirty="0"/>
              <a:t>来表示扩展的关系代数表达式 </a:t>
            </a:r>
          </a:p>
          <a:p>
            <a:pPr eaLnBrk="1" hangingPunct="1">
              <a:lnSpc>
                <a:spcPct val="150000"/>
              </a:lnSpc>
              <a:defRPr/>
            </a:pPr>
            <a:r>
              <a:rPr lang="zh-CN" altLang="en-US" sz="2000" dirty="0"/>
              <a:t>把数据库对象的外部名称转换为内部表示 </a:t>
            </a:r>
          </a:p>
        </p:txBody>
      </p:sp>
      <p:sp>
        <p:nvSpPr>
          <p:cNvPr id="2" name="矩形 1">
            <a:extLst>
              <a:ext uri="{FF2B5EF4-FFF2-40B4-BE49-F238E27FC236}">
                <a16:creationId xmlns:a16="http://schemas.microsoft.com/office/drawing/2014/main" id="{DA6FB63E-A25D-4F7E-8651-3B913765DAF1}"/>
              </a:ext>
            </a:extLst>
          </p:cNvPr>
          <p:cNvSpPr/>
          <p:nvPr/>
        </p:nvSpPr>
        <p:spPr>
          <a:xfrm>
            <a:off x="975544" y="3679939"/>
            <a:ext cx="4968552" cy="1554272"/>
          </a:xfrm>
          <a:prstGeom prst="rect">
            <a:avLst/>
          </a:prstGeom>
          <a:ln w="15875">
            <a:solidFill>
              <a:schemeClr val="tx1">
                <a:lumMod val="95000"/>
                <a:lumOff val="5000"/>
              </a:schemeClr>
            </a:solidFill>
          </a:ln>
        </p:spPr>
        <p:txBody>
          <a:bodyPr wrap="square">
            <a:spAutoFit/>
          </a:bodyPr>
          <a:lstStyle/>
          <a:p>
            <a:pPr>
              <a:lnSpc>
                <a:spcPct val="120000"/>
              </a:lnSpc>
              <a:defRPr/>
            </a:pPr>
            <a:r>
              <a:rPr lang="en-US" altLang="zh-CN" sz="2000" b="1" dirty="0">
                <a:latin typeface="Courier New" pitchFamily="49" charset="0"/>
              </a:rPr>
              <a:t>SELECT </a:t>
            </a:r>
            <a:r>
              <a:rPr lang="en-US" altLang="zh-CN" sz="2000" b="1" dirty="0" err="1">
                <a:latin typeface="Courier New" pitchFamily="49" charset="0"/>
              </a:rPr>
              <a:t>e.</a:t>
            </a:r>
            <a:r>
              <a:rPr lang="en-US" altLang="zh-CN" sz="2000" b="1" dirty="0" err="1">
                <a:solidFill>
                  <a:srgbClr val="FF0000"/>
                </a:solidFill>
                <a:latin typeface="Courier New" pitchFamily="49" charset="0"/>
              </a:rPr>
              <a:t>sname</a:t>
            </a:r>
            <a:r>
              <a:rPr lang="en-US" altLang="zh-CN" sz="2000" b="1" dirty="0">
                <a:latin typeface="Courier New" pitchFamily="49" charset="0"/>
              </a:rPr>
              <a:t>, </a:t>
            </a:r>
            <a:r>
              <a:rPr lang="en-US" altLang="zh-CN" sz="2000" b="1" dirty="0" err="1">
                <a:latin typeface="Courier New" pitchFamily="49" charset="0"/>
              </a:rPr>
              <a:t>e.sal</a:t>
            </a:r>
            <a:r>
              <a:rPr lang="en-US" altLang="zh-CN" sz="2000" b="1" dirty="0">
                <a:latin typeface="Courier New" pitchFamily="49" charset="0"/>
              </a:rPr>
              <a:t>, </a:t>
            </a:r>
            <a:r>
              <a:rPr lang="en-US" altLang="zh-CN" sz="2000" b="1" dirty="0" err="1">
                <a:latin typeface="Courier New" pitchFamily="49" charset="0"/>
              </a:rPr>
              <a:t>s.grade</a:t>
            </a:r>
            <a:endParaRPr lang="en-US" altLang="zh-CN" sz="2000" b="1" dirty="0">
              <a:latin typeface="Courier New" pitchFamily="49" charset="0"/>
            </a:endParaRPr>
          </a:p>
          <a:p>
            <a:pPr>
              <a:lnSpc>
                <a:spcPct val="120000"/>
              </a:lnSpc>
              <a:defRPr/>
            </a:pPr>
            <a:r>
              <a:rPr lang="en-US" altLang="zh-CN" sz="2000" b="1" dirty="0">
                <a:latin typeface="Courier New" pitchFamily="49" charset="0"/>
              </a:rPr>
              <a:t>FROM	emp e, </a:t>
            </a:r>
            <a:r>
              <a:rPr lang="en-US" altLang="zh-CN" sz="2000" b="1" dirty="0" err="1">
                <a:latin typeface="Courier New" pitchFamily="49" charset="0"/>
              </a:rPr>
              <a:t>salgrade</a:t>
            </a:r>
            <a:r>
              <a:rPr lang="en-US" altLang="zh-CN" sz="2000" b="1" dirty="0">
                <a:latin typeface="Courier New" pitchFamily="49" charset="0"/>
              </a:rPr>
              <a:t> s</a:t>
            </a:r>
          </a:p>
          <a:p>
            <a:pPr>
              <a:lnSpc>
                <a:spcPct val="120000"/>
              </a:lnSpc>
              <a:defRPr/>
            </a:pPr>
            <a:r>
              <a:rPr lang="en-US" altLang="zh-CN" sz="2000" b="1" dirty="0">
                <a:latin typeface="Courier New" pitchFamily="49" charset="0"/>
              </a:rPr>
              <a:t>WHERE </a:t>
            </a:r>
            <a:r>
              <a:rPr lang="en-US" altLang="zh-CN" sz="2000" b="1" dirty="0" err="1">
                <a:latin typeface="Courier New" pitchFamily="49" charset="0"/>
              </a:rPr>
              <a:t>e.sal</a:t>
            </a:r>
            <a:endParaRPr lang="en-US" altLang="zh-CN" sz="2000" b="1" dirty="0">
              <a:latin typeface="Courier New" pitchFamily="49" charset="0"/>
            </a:endParaRPr>
          </a:p>
          <a:p>
            <a:pPr>
              <a:lnSpc>
                <a:spcPct val="120000"/>
              </a:lnSpc>
              <a:defRPr/>
            </a:pPr>
            <a:r>
              <a:rPr lang="en-US" altLang="zh-CN" sz="2000" b="1" dirty="0">
                <a:latin typeface="Courier New" pitchFamily="49" charset="0"/>
              </a:rPr>
              <a:t>BETWEEN </a:t>
            </a:r>
            <a:r>
              <a:rPr lang="en-US" altLang="zh-CN" sz="2000" b="1" dirty="0" err="1">
                <a:latin typeface="Courier New" pitchFamily="49" charset="0"/>
              </a:rPr>
              <a:t>s.losal</a:t>
            </a:r>
            <a:r>
              <a:rPr lang="en-US" altLang="zh-CN" sz="2000" b="1" dirty="0">
                <a:latin typeface="Courier New" pitchFamily="49" charset="0"/>
              </a:rPr>
              <a:t> AND </a:t>
            </a:r>
            <a:r>
              <a:rPr lang="en-US" altLang="zh-CN" sz="2000" b="1" dirty="0" err="1">
                <a:latin typeface="Courier New" pitchFamily="49" charset="0"/>
              </a:rPr>
              <a:t>s.hisal</a:t>
            </a:r>
            <a:endParaRPr lang="en-US" altLang="zh-CN" sz="2000" b="1" dirty="0">
              <a:latin typeface="Courier New" pitchFamily="49" charset="0"/>
            </a:endParaRPr>
          </a:p>
        </p:txBody>
      </p:sp>
      <p:grpSp>
        <p:nvGrpSpPr>
          <p:cNvPr id="7" name="组合 6">
            <a:extLst>
              <a:ext uri="{FF2B5EF4-FFF2-40B4-BE49-F238E27FC236}">
                <a16:creationId xmlns:a16="http://schemas.microsoft.com/office/drawing/2014/main" id="{01385D1F-78D8-4130-AC57-EFF926164DEB}"/>
              </a:ext>
            </a:extLst>
          </p:cNvPr>
          <p:cNvGrpSpPr/>
          <p:nvPr/>
        </p:nvGrpSpPr>
        <p:grpSpPr>
          <a:xfrm>
            <a:off x="6952208" y="3001516"/>
            <a:ext cx="1691787" cy="2392887"/>
            <a:chOff x="6952208" y="3001516"/>
            <a:chExt cx="1691787" cy="2392887"/>
          </a:xfrm>
        </p:grpSpPr>
        <p:pic>
          <p:nvPicPr>
            <p:cNvPr id="6" name="图片 5">
              <a:extLst>
                <a:ext uri="{FF2B5EF4-FFF2-40B4-BE49-F238E27FC236}">
                  <a16:creationId xmlns:a16="http://schemas.microsoft.com/office/drawing/2014/main" id="{535F0B5B-3412-4672-92B8-D0C7D5F1E2A5}"/>
                </a:ext>
              </a:extLst>
            </p:cNvPr>
            <p:cNvPicPr>
              <a:picLocks noChangeAspect="1"/>
            </p:cNvPicPr>
            <p:nvPr/>
          </p:nvPicPr>
          <p:blipFill>
            <a:blip r:embed="rId2"/>
            <a:stretch>
              <a:fillRect/>
            </a:stretch>
          </p:blipFill>
          <p:spPr>
            <a:xfrm>
              <a:off x="6952208" y="3001516"/>
              <a:ext cx="1691787" cy="2392887"/>
            </a:xfrm>
            <a:prstGeom prst="rect">
              <a:avLst/>
            </a:prstGeom>
          </p:spPr>
        </p:pic>
        <p:pic>
          <p:nvPicPr>
            <p:cNvPr id="1028" name="Picture 4" descr="查看源图像">
              <a:extLst>
                <a:ext uri="{FF2B5EF4-FFF2-40B4-BE49-F238E27FC236}">
                  <a16:creationId xmlns:a16="http://schemas.microsoft.com/office/drawing/2014/main" id="{6F328A1E-134B-4DEC-B922-8D257DE8C8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2208" y="3708190"/>
              <a:ext cx="777802" cy="77780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E646207-3C88-48D0-8EE6-E4E19B5ABA8F}"/>
                </a:ext>
              </a:extLst>
            </p:cNvPr>
            <p:cNvSpPr txBox="1"/>
            <p:nvPr/>
          </p:nvSpPr>
          <p:spPr>
            <a:xfrm>
              <a:off x="7456264" y="3773748"/>
              <a:ext cx="954107" cy="400110"/>
            </a:xfrm>
            <a:prstGeom prst="rect">
              <a:avLst/>
            </a:prstGeom>
            <a:noFill/>
          </p:spPr>
          <p:txBody>
            <a:bodyPr wrap="none" rtlCol="0">
              <a:spAutoFit/>
            </a:bodyPr>
            <a:lstStyle/>
            <a:p>
              <a:r>
                <a:rPr lang="en-US" altLang="zh-CN" sz="2000" b="1" dirty="0" err="1">
                  <a:solidFill>
                    <a:srgbClr val="FF0000"/>
                  </a:solidFill>
                  <a:latin typeface="Courier New" pitchFamily="49" charset="0"/>
                </a:rPr>
                <a:t>sname</a:t>
              </a:r>
              <a:endParaRPr lang="zh-CN" altLang="en-US" sz="2000" b="1" dirty="0">
                <a:solidFill>
                  <a:srgbClr val="FF0000"/>
                </a:solidFill>
                <a:latin typeface="Courier New" pitchFamily="49" charset="0"/>
              </a:endParaRPr>
            </a:p>
          </p:txBody>
        </p:sp>
      </p:grpSp>
    </p:spTree>
  </p:cSld>
  <p:clrMapOvr>
    <a:masterClrMapping/>
  </p:clrMapOvr>
  <p:transition advTm="109595">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查询优化</a:t>
            </a:r>
          </a:p>
        </p:txBody>
      </p:sp>
      <p:sp>
        <p:nvSpPr>
          <p:cNvPr id="14339" name="Rectangle 3"/>
          <p:cNvSpPr>
            <a:spLocks noGrp="1" noChangeArrowheads="1"/>
          </p:cNvSpPr>
          <p:nvPr>
            <p:ph sz="quarter" idx="10"/>
          </p:nvPr>
        </p:nvSpPr>
        <p:spPr/>
        <p:txBody>
          <a:bodyPr/>
          <a:lstStyle/>
          <a:p>
            <a:pPr marL="0" indent="0" eaLnBrk="1" hangingPunct="1">
              <a:lnSpc>
                <a:spcPct val="150000"/>
              </a:lnSpc>
              <a:buNone/>
              <a:defRPr/>
            </a:pPr>
            <a:r>
              <a:rPr lang="zh-CN" altLang="en-US" sz="2222" dirty="0"/>
              <a:t>查询优化：选择一个高效执行的查询处理策略 </a:t>
            </a:r>
          </a:p>
          <a:p>
            <a:pPr eaLnBrk="1" hangingPunct="1">
              <a:lnSpc>
                <a:spcPct val="150000"/>
              </a:lnSpc>
              <a:defRPr/>
            </a:pPr>
            <a:r>
              <a:rPr lang="zh-CN" altLang="en-US" sz="2222" dirty="0"/>
              <a:t>查询优化分类 ：</a:t>
            </a:r>
          </a:p>
          <a:p>
            <a:pPr lvl="1" eaLnBrk="1" hangingPunct="1">
              <a:lnSpc>
                <a:spcPct val="150000"/>
              </a:lnSpc>
              <a:defRPr/>
            </a:pPr>
            <a:r>
              <a:rPr sz="1778" dirty="0" err="1">
                <a:highlight>
                  <a:srgbClr val="FFFF00"/>
                </a:highlight>
              </a:rPr>
              <a:t>代数优化：指关系代数表达式的优化</a:t>
            </a:r>
            <a:endParaRPr sz="1778" dirty="0">
              <a:highlight>
                <a:srgbClr val="FFFF00"/>
              </a:highlight>
            </a:endParaRPr>
          </a:p>
          <a:p>
            <a:pPr lvl="1" eaLnBrk="1" hangingPunct="1">
              <a:lnSpc>
                <a:spcPct val="150000"/>
              </a:lnSpc>
              <a:defRPr/>
            </a:pPr>
            <a:r>
              <a:rPr sz="1778" dirty="0" err="1">
                <a:highlight>
                  <a:srgbClr val="FFFF00"/>
                </a:highlight>
              </a:rPr>
              <a:t>物理优化：指存取路径和底层操作算法的选择</a:t>
            </a:r>
            <a:endParaRPr sz="1778" dirty="0">
              <a:highlight>
                <a:srgbClr val="FFFF00"/>
              </a:highlight>
            </a:endParaRPr>
          </a:p>
          <a:p>
            <a:pPr eaLnBrk="1" hangingPunct="1">
              <a:lnSpc>
                <a:spcPct val="150000"/>
              </a:lnSpc>
              <a:defRPr/>
            </a:pPr>
            <a:r>
              <a:rPr lang="zh-CN" altLang="en-US" sz="2222" dirty="0"/>
              <a:t>查询优化方法选择的依据：</a:t>
            </a:r>
          </a:p>
          <a:p>
            <a:pPr lvl="1" eaLnBrk="1" hangingPunct="1">
              <a:lnSpc>
                <a:spcPct val="150000"/>
              </a:lnSpc>
              <a:defRPr/>
            </a:pPr>
            <a:r>
              <a:rPr sz="1778" dirty="0" err="1">
                <a:highlight>
                  <a:srgbClr val="FFFF00"/>
                </a:highlight>
              </a:rPr>
              <a:t>基于规则</a:t>
            </a:r>
            <a:r>
              <a:rPr lang="en-US" altLang="zh-CN" sz="1778" dirty="0">
                <a:highlight>
                  <a:srgbClr val="FFFF00"/>
                </a:highlight>
              </a:rPr>
              <a:t>(rule based)</a:t>
            </a:r>
          </a:p>
          <a:p>
            <a:pPr lvl="1" eaLnBrk="1" hangingPunct="1">
              <a:lnSpc>
                <a:spcPct val="150000"/>
              </a:lnSpc>
              <a:defRPr/>
            </a:pPr>
            <a:r>
              <a:rPr sz="1778" dirty="0" err="1">
                <a:highlight>
                  <a:srgbClr val="FFFF00"/>
                </a:highlight>
              </a:rPr>
              <a:t>基于代价</a:t>
            </a:r>
            <a:r>
              <a:rPr lang="en-US" altLang="zh-CN" sz="1778" dirty="0">
                <a:highlight>
                  <a:srgbClr val="FFFF00"/>
                </a:highlight>
              </a:rPr>
              <a:t>(cost based)</a:t>
            </a:r>
          </a:p>
          <a:p>
            <a:pPr lvl="1" eaLnBrk="1" hangingPunct="1">
              <a:lnSpc>
                <a:spcPct val="150000"/>
              </a:lnSpc>
              <a:defRPr/>
            </a:pPr>
            <a:r>
              <a:rPr sz="1778" dirty="0" err="1">
                <a:highlight>
                  <a:srgbClr val="FFFF00"/>
                </a:highlight>
              </a:rPr>
              <a:t>基于语义</a:t>
            </a:r>
            <a:r>
              <a:rPr lang="en-US" altLang="zh-CN" sz="1778" dirty="0">
                <a:highlight>
                  <a:srgbClr val="FFFF00"/>
                </a:highlight>
              </a:rPr>
              <a:t>(semantic based)</a:t>
            </a:r>
          </a:p>
        </p:txBody>
      </p:sp>
      <p:pic>
        <p:nvPicPr>
          <p:cNvPr id="2050" name="Picture 2" descr="查看源图像">
            <a:extLst>
              <a:ext uri="{FF2B5EF4-FFF2-40B4-BE49-F238E27FC236}">
                <a16:creationId xmlns:a16="http://schemas.microsoft.com/office/drawing/2014/main" id="{72BC3240-F2E0-491E-AB50-5588E0C8809D}"/>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00080" y="2996307"/>
            <a:ext cx="3717555" cy="2093218"/>
          </a:xfrm>
          <a:prstGeom prst="flowChartMagneticDisk">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109595">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查询执行</a:t>
            </a:r>
            <a:r>
              <a:rPr dirty="0"/>
              <a:t> </a:t>
            </a:r>
          </a:p>
        </p:txBody>
      </p:sp>
      <p:sp>
        <p:nvSpPr>
          <p:cNvPr id="15363" name="Rectangle 3"/>
          <p:cNvSpPr>
            <a:spLocks noGrp="1" noChangeArrowheads="1"/>
          </p:cNvSpPr>
          <p:nvPr>
            <p:ph sz="quarter" idx="10"/>
          </p:nvPr>
        </p:nvSpPr>
        <p:spPr>
          <a:xfrm>
            <a:off x="687514" y="985292"/>
            <a:ext cx="9001000" cy="4319587"/>
          </a:xfrm>
        </p:spPr>
        <p:txBody>
          <a:bodyPr/>
          <a:lstStyle/>
          <a:p>
            <a:pPr eaLnBrk="1" hangingPunct="1">
              <a:lnSpc>
                <a:spcPct val="60000"/>
              </a:lnSpc>
              <a:defRPr/>
            </a:pPr>
            <a:r>
              <a:rPr lang="zh-CN" altLang="en-US" sz="2222" dirty="0"/>
              <a:t>依据优化器得到的执行策略生成查询计划</a:t>
            </a:r>
          </a:p>
          <a:p>
            <a:pPr eaLnBrk="1" hangingPunct="1">
              <a:lnSpc>
                <a:spcPct val="60000"/>
              </a:lnSpc>
              <a:defRPr/>
            </a:pPr>
            <a:endParaRPr lang="zh-CN" altLang="en-US" sz="2222" dirty="0"/>
          </a:p>
          <a:p>
            <a:pPr eaLnBrk="1" hangingPunct="1">
              <a:lnSpc>
                <a:spcPct val="60000"/>
              </a:lnSpc>
              <a:defRPr/>
            </a:pPr>
            <a:r>
              <a:rPr lang="zh-CN" altLang="en-US" sz="2222" dirty="0"/>
              <a:t>代码生成器</a:t>
            </a:r>
            <a:r>
              <a:rPr sz="2222" dirty="0"/>
              <a:t>(code generator)</a:t>
            </a:r>
            <a:r>
              <a:rPr lang="zh-CN" altLang="en-US" sz="2222" dirty="0"/>
              <a:t>生成执行查询计划的代码 </a:t>
            </a:r>
          </a:p>
        </p:txBody>
      </p:sp>
    </p:spTree>
  </p:cSld>
  <p:clrMapOvr>
    <a:masterClrMapping/>
  </p:clrMapOvr>
  <p:transition advTm="109595">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3"/>
          <p:cNvSpPr txBox="1">
            <a:spLocks noChangeArrowheads="1"/>
          </p:cNvSpPr>
          <p:nvPr/>
        </p:nvSpPr>
        <p:spPr bwMode="auto">
          <a:xfrm>
            <a:off x="3922889" y="1852084"/>
            <a:ext cx="3256139" cy="55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查询处理</a:t>
            </a:r>
          </a:p>
        </p:txBody>
      </p:sp>
      <p:sp>
        <p:nvSpPr>
          <p:cNvPr id="12" name="矩形 48"/>
          <p:cNvSpPr>
            <a:spLocks noChangeArrowheads="1"/>
          </p:cNvSpPr>
          <p:nvPr/>
        </p:nvSpPr>
        <p:spPr bwMode="auto">
          <a:xfrm>
            <a:off x="4360333" y="2809875"/>
            <a:ext cx="3374320" cy="1045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p>
            <a:pPr marL="317497" indent="-317497" eaLnBrk="1" hangingPunct="1">
              <a:lnSpc>
                <a:spcPct val="120000"/>
              </a:lnSpc>
              <a:spcBef>
                <a:spcPts val="520"/>
              </a:spcBef>
              <a:buFont typeface="Wingdings" panose="05000000000000000000" pitchFamily="2" charset="2"/>
              <a:buChar char="l"/>
              <a:defRPr/>
            </a:pPr>
            <a:r>
              <a:rPr lang="zh-CN" altLang="en-US" sz="1556">
                <a:solidFill>
                  <a:schemeClr val="bg1">
                    <a:lumMod val="50000"/>
                  </a:schemeClr>
                </a:solidFill>
                <a:latin typeface="微软雅黑" pitchFamily="34" charset="-122"/>
                <a:ea typeface="微软雅黑" pitchFamily="34" charset="-122"/>
              </a:rPr>
              <a:t>几种数据库的体系结构</a:t>
            </a:r>
            <a:endParaRPr lang="en-US" altLang="zh-CN" sz="1556">
              <a:solidFill>
                <a:schemeClr val="bg1">
                  <a:lumMod val="50000"/>
                </a:schemeClr>
              </a:solidFill>
              <a:latin typeface="微软雅黑" pitchFamily="34" charset="-122"/>
              <a:ea typeface="微软雅黑" pitchFamily="34" charset="-122"/>
            </a:endParaRPr>
          </a:p>
          <a:p>
            <a:pPr marL="317497" indent="-317497" eaLnBrk="1" hangingPunct="1">
              <a:lnSpc>
                <a:spcPct val="120000"/>
              </a:lnSpc>
              <a:spcBef>
                <a:spcPts val="520"/>
              </a:spcBef>
              <a:buFont typeface="Wingdings" panose="05000000000000000000" pitchFamily="2" charset="2"/>
              <a:buChar char="l"/>
              <a:defRPr/>
            </a:pPr>
            <a:r>
              <a:rPr lang="zh-CN" altLang="en-US" sz="1556">
                <a:solidFill>
                  <a:schemeClr val="bg1">
                    <a:lumMod val="50000"/>
                  </a:schemeClr>
                </a:solidFill>
                <a:latin typeface="微软雅黑" pitchFamily="34" charset="-122"/>
                <a:ea typeface="微软雅黑" pitchFamily="34" charset="-122"/>
              </a:rPr>
              <a:t>查询处理步骤</a:t>
            </a:r>
            <a:endParaRPr lang="en-US" altLang="zh-CN" sz="1556">
              <a:solidFill>
                <a:schemeClr val="bg1">
                  <a:lumMod val="50000"/>
                </a:schemeClr>
              </a:solidFill>
              <a:latin typeface="微软雅黑" pitchFamily="34" charset="-122"/>
              <a:ea typeface="微软雅黑" pitchFamily="34" charset="-122"/>
            </a:endParaRPr>
          </a:p>
          <a:p>
            <a:pPr marL="317497" indent="-317497" eaLnBrk="1" hangingPunct="1">
              <a:lnSpc>
                <a:spcPct val="120000"/>
              </a:lnSpc>
              <a:spcBef>
                <a:spcPts val="520"/>
              </a:spcBef>
              <a:buFont typeface="Wingdings" panose="05000000000000000000" pitchFamily="2" charset="2"/>
              <a:buChar char="l"/>
              <a:defRPr/>
            </a:pPr>
            <a:r>
              <a:rPr lang="zh-CN" altLang="en-US" sz="1556">
                <a:solidFill>
                  <a:srgbClr val="FF0000"/>
                </a:solidFill>
                <a:latin typeface="微软雅黑" pitchFamily="34" charset="-122"/>
                <a:ea typeface="微软雅黑" pitchFamily="34" charset="-122"/>
              </a:rPr>
              <a:t>查询操作算法示例</a:t>
            </a:r>
            <a:r>
              <a:rPr lang="zh-CN" altLang="en-US" sz="1556">
                <a:solidFill>
                  <a:schemeClr val="bg1">
                    <a:lumMod val="50000"/>
                  </a:schemeClr>
                </a:solidFill>
                <a:latin typeface="微软雅黑" pitchFamily="34" charset="-122"/>
                <a:ea typeface="微软雅黑" pitchFamily="34" charset="-122"/>
              </a:rPr>
              <a:t> </a:t>
            </a:r>
          </a:p>
        </p:txBody>
      </p:sp>
      <p:sp>
        <p:nvSpPr>
          <p:cNvPr id="9" name="椭圆 8"/>
          <p:cNvSpPr/>
          <p:nvPr/>
        </p:nvSpPr>
        <p:spPr>
          <a:xfrm>
            <a:off x="2979209" y="2136070"/>
            <a:ext cx="869597" cy="883708"/>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hangingPunct="1">
              <a:spcBef>
                <a:spcPct val="20000"/>
              </a:spcBef>
              <a:defRPr/>
            </a:pPr>
            <a:endParaRPr lang="zh-CN" altLang="en-US" sz="3556">
              <a:latin typeface="Impact" pitchFamily="34" charset="0"/>
            </a:endParaRPr>
          </a:p>
        </p:txBody>
      </p:sp>
      <p:sp>
        <p:nvSpPr>
          <p:cNvPr id="10" name="椭圆 9"/>
          <p:cNvSpPr/>
          <p:nvPr/>
        </p:nvSpPr>
        <p:spPr>
          <a:xfrm>
            <a:off x="3053292" y="2204862"/>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eaLnBrk="1" hangingPunct="1">
              <a:spcBef>
                <a:spcPct val="20000"/>
              </a:spcBef>
              <a:defRPr/>
            </a:pPr>
            <a:r>
              <a:rPr lang="en-US" altLang="zh-CN" sz="4889" dirty="0">
                <a:latin typeface="Impact" panose="020B0806030902050204" pitchFamily="34" charset="0"/>
              </a:rPr>
              <a:t>1</a:t>
            </a:r>
            <a:endParaRPr lang="zh-CN" altLang="en-US" sz="4889" dirty="0">
              <a:latin typeface="Impact" panose="020B0806030902050204" pitchFamily="34" charset="0"/>
            </a:endParaRPr>
          </a:p>
        </p:txBody>
      </p:sp>
      <p:cxnSp>
        <p:nvCxnSpPr>
          <p:cNvPr id="11" name="直接连接符 10"/>
          <p:cNvCxnSpPr>
            <a:cxnSpLocks/>
            <a:stCxn id="9" idx="6"/>
          </p:cNvCxnSpPr>
          <p:nvPr/>
        </p:nvCxnSpPr>
        <p:spPr>
          <a:xfrm flipV="1">
            <a:off x="3848806" y="2577043"/>
            <a:ext cx="3751474" cy="881"/>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选择操作的实现 </a:t>
            </a:r>
          </a:p>
        </p:txBody>
      </p:sp>
      <p:sp>
        <p:nvSpPr>
          <p:cNvPr id="18435" name="Rectangle 3"/>
          <p:cNvSpPr>
            <a:spLocks noGrp="1" noChangeArrowheads="1"/>
          </p:cNvSpPr>
          <p:nvPr>
            <p:ph sz="quarter" idx="10"/>
          </p:nvPr>
        </p:nvSpPr>
        <p:spPr/>
        <p:txBody>
          <a:bodyPr/>
          <a:lstStyle/>
          <a:p>
            <a:pPr marL="0" indent="0" eaLnBrk="1" hangingPunct="1">
              <a:lnSpc>
                <a:spcPct val="150000"/>
              </a:lnSpc>
              <a:buNone/>
              <a:defRPr/>
            </a:pPr>
            <a:r>
              <a:rPr lang="zh-CN" altLang="en-US" sz="2000" dirty="0"/>
              <a:t>例：</a:t>
            </a:r>
            <a:r>
              <a:rPr sz="2000" dirty="0"/>
              <a:t>Select * from </a:t>
            </a:r>
            <a:r>
              <a:rPr lang="en-US" altLang="zh-CN" sz="2000" dirty="0"/>
              <a:t>table</a:t>
            </a:r>
            <a:r>
              <a:rPr sz="2000" dirty="0"/>
              <a:t> where &lt;</a:t>
            </a:r>
            <a:r>
              <a:rPr lang="zh-CN" altLang="en-US" sz="2000" dirty="0"/>
              <a:t>条件表达式</a:t>
            </a:r>
            <a:r>
              <a:rPr sz="2000" dirty="0"/>
              <a:t>&gt; </a:t>
            </a:r>
            <a:r>
              <a:rPr lang="zh-CN" altLang="en-US" sz="2000" dirty="0"/>
              <a:t>；考虑</a:t>
            </a:r>
            <a:r>
              <a:rPr sz="2000" dirty="0"/>
              <a:t>&lt;</a:t>
            </a:r>
            <a:r>
              <a:rPr lang="zh-CN" altLang="en-US" sz="2000" dirty="0"/>
              <a:t>条件表达式</a:t>
            </a:r>
            <a:r>
              <a:rPr sz="2000" dirty="0"/>
              <a:t>&gt;</a:t>
            </a:r>
            <a:r>
              <a:rPr lang="zh-CN" altLang="en-US" sz="2000" dirty="0"/>
              <a:t>的几种情况：</a:t>
            </a:r>
          </a:p>
          <a:p>
            <a:pPr marL="765520" eaLnBrk="1" hangingPunct="1">
              <a:buNone/>
              <a:defRPr/>
            </a:pPr>
            <a:r>
              <a:rPr lang="en-US" altLang="zh-CN" sz="1800" b="0" dirty="0"/>
              <a:t>C1</a:t>
            </a:r>
            <a:r>
              <a:rPr sz="1800" b="0" dirty="0"/>
              <a:t>：无</a:t>
            </a:r>
            <a:r>
              <a:rPr lang="en-US" altLang="zh-CN" sz="1800" b="0" dirty="0"/>
              <a:t>where</a:t>
            </a:r>
            <a:r>
              <a:rPr sz="1800" b="0" dirty="0"/>
              <a:t>条件</a:t>
            </a:r>
          </a:p>
          <a:p>
            <a:pPr marL="765520" eaLnBrk="1" hangingPunct="1">
              <a:buNone/>
              <a:defRPr/>
            </a:pPr>
            <a:r>
              <a:rPr lang="en-US" altLang="zh-CN" sz="1800" b="0" dirty="0"/>
              <a:t>C2</a:t>
            </a:r>
            <a:r>
              <a:rPr sz="1800" b="0" dirty="0"/>
              <a:t>：</a:t>
            </a:r>
            <a:r>
              <a:rPr lang="en-US" altLang="zh-CN" sz="1800" b="0" dirty="0"/>
              <a:t>Sno</a:t>
            </a:r>
            <a:r>
              <a:rPr lang="zh-CN" altLang="en-US" sz="1800" b="0" dirty="0"/>
              <a:t>＝‘</a:t>
            </a:r>
            <a:r>
              <a:rPr lang="en-US" altLang="zh-CN" sz="1800" b="0" dirty="0"/>
              <a:t>200433103046’</a:t>
            </a:r>
          </a:p>
          <a:p>
            <a:pPr marL="765520" eaLnBrk="1" hangingPunct="1">
              <a:buNone/>
              <a:defRPr/>
            </a:pPr>
            <a:r>
              <a:rPr lang="en-US" altLang="zh-CN" sz="1800" b="0" dirty="0"/>
              <a:t>C3</a:t>
            </a:r>
            <a:r>
              <a:rPr sz="1800" b="0" dirty="0"/>
              <a:t>：</a:t>
            </a:r>
            <a:r>
              <a:rPr lang="en-US" altLang="zh-CN" sz="1800" b="0" dirty="0"/>
              <a:t>Sage&gt;20</a:t>
            </a:r>
            <a:endParaRPr sz="1800" b="0" dirty="0"/>
          </a:p>
          <a:p>
            <a:pPr marL="765520" eaLnBrk="1" hangingPunct="1">
              <a:buNone/>
              <a:defRPr/>
            </a:pPr>
            <a:r>
              <a:rPr lang="en-US" altLang="zh-CN" sz="1800" b="0" dirty="0"/>
              <a:t>C4</a:t>
            </a:r>
            <a:r>
              <a:rPr sz="1800" b="0" dirty="0"/>
              <a:t>：</a:t>
            </a:r>
            <a:r>
              <a:rPr lang="en-US" altLang="zh-CN" sz="1800" b="0" dirty="0"/>
              <a:t>Sdept</a:t>
            </a:r>
            <a:r>
              <a:rPr lang="zh-CN" altLang="en-US" sz="1800" b="0" dirty="0"/>
              <a:t>＝‘</a:t>
            </a:r>
            <a:r>
              <a:rPr lang="en-US" altLang="zh-CN" sz="1800" b="0" dirty="0"/>
              <a:t>CS’AND Sage&gt;20</a:t>
            </a:r>
            <a:r>
              <a:rPr sz="1800" b="0" dirty="0"/>
              <a:t> </a:t>
            </a:r>
          </a:p>
        </p:txBody>
      </p:sp>
      <p:graphicFrame>
        <p:nvGraphicFramePr>
          <p:cNvPr id="8" name="表格 7">
            <a:extLst>
              <a:ext uri="{FF2B5EF4-FFF2-40B4-BE49-F238E27FC236}">
                <a16:creationId xmlns:a16="http://schemas.microsoft.com/office/drawing/2014/main" id="{2BB5D6E0-D193-4BFF-BDB1-A5F4ED3A4938}"/>
              </a:ext>
            </a:extLst>
          </p:cNvPr>
          <p:cNvGraphicFramePr>
            <a:graphicFrameLocks noGrp="1"/>
          </p:cNvGraphicFramePr>
          <p:nvPr>
            <p:extLst>
              <p:ext uri="{D42A27DB-BD31-4B8C-83A1-F6EECF244321}">
                <p14:modId xmlns:p14="http://schemas.microsoft.com/office/powerpoint/2010/main" val="503373366"/>
              </p:ext>
            </p:extLst>
          </p:nvPr>
        </p:nvGraphicFramePr>
        <p:xfrm>
          <a:off x="5224016" y="2380732"/>
          <a:ext cx="4935985" cy="2844062"/>
        </p:xfrm>
        <a:graphic>
          <a:graphicData uri="http://schemas.openxmlformats.org/drawingml/2006/table">
            <a:tbl>
              <a:tblPr firstRow="1" bandRow="1">
                <a:tableStyleId>{C083E6E3-FA7D-4D7B-A595-EF9225AFEA82}</a:tableStyleId>
              </a:tblPr>
              <a:tblGrid>
                <a:gridCol w="1440160">
                  <a:extLst>
                    <a:ext uri="{9D8B030D-6E8A-4147-A177-3AD203B41FA5}">
                      <a16:colId xmlns:a16="http://schemas.microsoft.com/office/drawing/2014/main" val="3579902731"/>
                    </a:ext>
                  </a:extLst>
                </a:gridCol>
                <a:gridCol w="1027833">
                  <a:extLst>
                    <a:ext uri="{9D8B030D-6E8A-4147-A177-3AD203B41FA5}">
                      <a16:colId xmlns:a16="http://schemas.microsoft.com/office/drawing/2014/main" val="680975638"/>
                    </a:ext>
                  </a:extLst>
                </a:gridCol>
                <a:gridCol w="700359">
                  <a:extLst>
                    <a:ext uri="{9D8B030D-6E8A-4147-A177-3AD203B41FA5}">
                      <a16:colId xmlns:a16="http://schemas.microsoft.com/office/drawing/2014/main" val="1297608295"/>
                    </a:ext>
                  </a:extLst>
                </a:gridCol>
                <a:gridCol w="792088">
                  <a:extLst>
                    <a:ext uri="{9D8B030D-6E8A-4147-A177-3AD203B41FA5}">
                      <a16:colId xmlns:a16="http://schemas.microsoft.com/office/drawing/2014/main" val="768192573"/>
                    </a:ext>
                  </a:extLst>
                </a:gridCol>
                <a:gridCol w="975545">
                  <a:extLst>
                    <a:ext uri="{9D8B030D-6E8A-4147-A177-3AD203B41FA5}">
                      <a16:colId xmlns:a16="http://schemas.microsoft.com/office/drawing/2014/main" val="2745812990"/>
                    </a:ext>
                  </a:extLst>
                </a:gridCol>
              </a:tblGrid>
              <a:tr h="368118">
                <a:tc>
                  <a:txBody>
                    <a:bodyPr/>
                    <a:lstStyle/>
                    <a:p>
                      <a:pPr algn="ctr" fontAlgn="ctr"/>
                      <a:r>
                        <a:rPr lang="en-US" sz="1400" b="1" kern="1200" dirty="0" err="1">
                          <a:solidFill>
                            <a:schemeClr val="tx1"/>
                          </a:solidFill>
                          <a:latin typeface="+mn-lt"/>
                          <a:ea typeface="+mn-ea"/>
                          <a:cs typeface="+mn-cs"/>
                        </a:rPr>
                        <a:t>Sno</a:t>
                      </a:r>
                      <a:endParaRPr lang="en-US" sz="1400" b="1" kern="1200" dirty="0">
                        <a:solidFill>
                          <a:schemeClr val="tx1"/>
                        </a:solidFill>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ctr"/>
                      <a:r>
                        <a:rPr lang="en-US" sz="1400" b="1" kern="1200" dirty="0" err="1">
                          <a:solidFill>
                            <a:schemeClr val="tx1"/>
                          </a:solidFill>
                          <a:latin typeface="+mn-lt"/>
                          <a:ea typeface="+mn-ea"/>
                          <a:cs typeface="+mn-cs"/>
                        </a:rPr>
                        <a:t>SName</a:t>
                      </a:r>
                      <a:endParaRPr lang="en-US" sz="1400" b="1" kern="1200" dirty="0">
                        <a:solidFill>
                          <a:schemeClr val="tx1"/>
                        </a:solidFill>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ctr"/>
                      <a:r>
                        <a:rPr lang="en-US" sz="1400" b="1" kern="1200" dirty="0" err="1">
                          <a:solidFill>
                            <a:schemeClr val="tx1"/>
                          </a:solidFill>
                          <a:latin typeface="+mn-lt"/>
                          <a:ea typeface="+mn-ea"/>
                          <a:cs typeface="+mn-cs"/>
                        </a:rPr>
                        <a:t>SSex</a:t>
                      </a:r>
                      <a:endParaRPr lang="en-US" sz="1400" b="1" kern="1200" dirty="0">
                        <a:solidFill>
                          <a:schemeClr val="tx1"/>
                        </a:solidFill>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ctr"/>
                      <a:r>
                        <a:rPr lang="en-US" sz="1400" b="1" kern="1200" dirty="0">
                          <a:solidFill>
                            <a:schemeClr val="tx1"/>
                          </a:solidFill>
                          <a:latin typeface="+mn-lt"/>
                          <a:ea typeface="+mn-ea"/>
                          <a:cs typeface="+mn-cs"/>
                        </a:rPr>
                        <a:t>Sage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ctr"/>
                      <a:r>
                        <a:rPr lang="en-US" sz="1400" b="1" kern="1200" dirty="0" err="1">
                          <a:solidFill>
                            <a:schemeClr val="tx1"/>
                          </a:solidFill>
                          <a:latin typeface="+mn-lt"/>
                          <a:ea typeface="+mn-ea"/>
                          <a:cs typeface="+mn-cs"/>
                        </a:rPr>
                        <a:t>Sdept</a:t>
                      </a:r>
                      <a:endParaRPr lang="en-US" sz="1400" b="1" kern="1200" dirty="0">
                        <a:solidFill>
                          <a:schemeClr val="tx1"/>
                        </a:solidFill>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17463237"/>
                  </a:ext>
                </a:extLst>
              </a:tr>
              <a:tr h="309493">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200333103213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蔡立雄</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男</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2265853"/>
                  </a:ext>
                </a:extLst>
              </a:tr>
              <a:tr h="309493">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200333103222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陈宇锋</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男</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IS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231859"/>
                  </a:ext>
                </a:extLst>
              </a:tr>
              <a:tr h="309493">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200333103231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崔继明</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男</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ES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2431115"/>
                  </a:ext>
                </a:extLst>
              </a:tr>
              <a:tr h="309493">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200333103240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邓小忻</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女</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IS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6313444"/>
                  </a:ext>
                </a:extLst>
              </a:tr>
              <a:tr h="309493">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200333103277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郭冠鸿</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男</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8510106"/>
                  </a:ext>
                </a:extLst>
              </a:tr>
              <a:tr h="309493">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200333103286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何英炜</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男</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ES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411599"/>
                  </a:ext>
                </a:extLst>
              </a:tr>
              <a:tr h="309493">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200433103019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张彬彬</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男</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IS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806672"/>
                  </a:ext>
                </a:extLst>
              </a:tr>
              <a:tr h="309493">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200433103028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张胜超</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男</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CS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8605153"/>
                  </a:ext>
                </a:extLst>
              </a:tr>
            </a:tbl>
          </a:graphicData>
        </a:graphic>
      </p:graphicFrame>
    </p:spTree>
  </p:cSld>
  <p:clrMapOvr>
    <a:masterClrMapping/>
  </p:clrMapOvr>
  <p:transition advTm="109595">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选择操作的实现方法</a:t>
            </a:r>
          </a:p>
        </p:txBody>
      </p:sp>
      <p:sp>
        <p:nvSpPr>
          <p:cNvPr id="19459" name="Rectangle 3"/>
          <p:cNvSpPr>
            <a:spLocks noGrp="1" noChangeArrowheads="1"/>
          </p:cNvSpPr>
          <p:nvPr>
            <p:ph sz="quarter" idx="10"/>
          </p:nvPr>
        </p:nvSpPr>
        <p:spPr>
          <a:xfrm>
            <a:off x="687513" y="769938"/>
            <a:ext cx="3240359" cy="4319587"/>
          </a:xfrm>
        </p:spPr>
        <p:txBody>
          <a:bodyPr/>
          <a:lstStyle/>
          <a:p>
            <a:pPr marL="507995" indent="-507995" eaLnBrk="1" hangingPunct="1">
              <a:lnSpc>
                <a:spcPct val="150000"/>
              </a:lnSpc>
              <a:buFont typeface="+mj-ea"/>
              <a:buAutoNum type="circleNumDbPlain"/>
              <a:defRPr/>
            </a:pPr>
            <a:r>
              <a:rPr lang="zh-CN" altLang="en-US" sz="2222" dirty="0">
                <a:highlight>
                  <a:srgbClr val="FFFF00"/>
                </a:highlight>
              </a:rPr>
              <a:t>简单的全表扫描方法 </a:t>
            </a:r>
          </a:p>
          <a:p>
            <a:pPr lvl="1" eaLnBrk="1" hangingPunct="1">
              <a:lnSpc>
                <a:spcPct val="150000"/>
              </a:lnSpc>
              <a:defRPr/>
            </a:pPr>
            <a:r>
              <a:rPr sz="1778" dirty="0" err="1"/>
              <a:t>对查询的基本表顺序扫描，逐一检查每个元组是否满足选择条件，把满足条件的元组作为结果输出</a:t>
            </a:r>
            <a:r>
              <a:rPr sz="1778" dirty="0"/>
              <a:t> </a:t>
            </a:r>
          </a:p>
          <a:p>
            <a:pPr lvl="1" eaLnBrk="1" hangingPunct="1">
              <a:lnSpc>
                <a:spcPct val="150000"/>
              </a:lnSpc>
              <a:defRPr/>
            </a:pPr>
            <a:r>
              <a:rPr sz="1778" dirty="0" err="1">
                <a:highlight>
                  <a:srgbClr val="FFFF00"/>
                </a:highlight>
              </a:rPr>
              <a:t>适合小表，不适合大表</a:t>
            </a:r>
            <a:endParaRPr sz="1778" dirty="0">
              <a:highlight>
                <a:srgbClr val="FFFF00"/>
              </a:highlight>
            </a:endParaRPr>
          </a:p>
        </p:txBody>
      </p:sp>
      <p:pic>
        <p:nvPicPr>
          <p:cNvPr id="26" name="图片 25">
            <a:extLst>
              <a:ext uri="{FF2B5EF4-FFF2-40B4-BE49-F238E27FC236}">
                <a16:creationId xmlns:a16="http://schemas.microsoft.com/office/drawing/2014/main" id="{8D52E0B6-6C87-42C9-828C-115FCF95748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143896" y="1417340"/>
            <a:ext cx="5913632" cy="3475021"/>
          </a:xfrm>
          <a:prstGeom prst="rect">
            <a:avLst/>
          </a:prstGeom>
        </p:spPr>
      </p:pic>
    </p:spTree>
  </p:cSld>
  <p:clrMapOvr>
    <a:masterClrMapping/>
  </p:clrMapOvr>
  <p:transition advTm="109595">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选择操作的实现</a:t>
            </a:r>
          </a:p>
        </p:txBody>
      </p:sp>
      <p:sp>
        <p:nvSpPr>
          <p:cNvPr id="5" name="Rectangle 3"/>
          <p:cNvSpPr txBox="1">
            <a:spLocks noChangeArrowheads="1"/>
          </p:cNvSpPr>
          <p:nvPr/>
        </p:nvSpPr>
        <p:spPr>
          <a:xfrm>
            <a:off x="715469" y="769268"/>
            <a:ext cx="3518959" cy="3917598"/>
          </a:xfrm>
          <a:prstGeom prst="rect">
            <a:avLst/>
          </a:prstGeom>
        </p:spPr>
        <p:txBody>
          <a:bodyPr/>
          <a:lstStyle>
            <a:lvl1pPr marL="266700" indent="-266700" algn="l" defTabSz="712788" rtl="0" eaLnBrk="1" fontAlgn="base" hangingPunct="1">
              <a:spcBef>
                <a:spcPct val="20000"/>
              </a:spcBef>
              <a:spcAft>
                <a:spcPct val="0"/>
              </a:spcAft>
              <a:buFont typeface="Arial" pitchFamily="34" charset="0"/>
              <a:buChar char="•"/>
              <a:defRPr sz="2500" kern="1200">
                <a:solidFill>
                  <a:schemeClr val="tx1"/>
                </a:solidFill>
                <a:latin typeface="+mn-lt"/>
                <a:ea typeface="+mn-ea"/>
                <a:cs typeface="+mn-cs"/>
              </a:defRPr>
            </a:lvl1pPr>
            <a:lvl2pPr marL="577850" indent="-222250" algn="l" defTabSz="712788" rtl="0" eaLnBrk="1" fontAlgn="base" hangingPunct="1">
              <a:spcBef>
                <a:spcPct val="20000"/>
              </a:spcBef>
              <a:spcAft>
                <a:spcPct val="0"/>
              </a:spcAft>
              <a:buFont typeface="Arial" pitchFamily="34" charset="0"/>
              <a:buChar char="–"/>
              <a:defRPr sz="2200" kern="1200">
                <a:solidFill>
                  <a:schemeClr val="tx1"/>
                </a:solidFill>
                <a:latin typeface="+mn-lt"/>
                <a:ea typeface="+mn-ea"/>
                <a:cs typeface="+mn-cs"/>
              </a:defRPr>
            </a:lvl2pPr>
            <a:lvl3pPr marL="890588" indent="-177800" algn="l" defTabSz="712788" rtl="0" eaLnBrk="1" fontAlgn="base" hangingPunct="1">
              <a:spcBef>
                <a:spcPct val="20000"/>
              </a:spcBef>
              <a:spcAft>
                <a:spcPct val="0"/>
              </a:spcAft>
              <a:buFont typeface="Arial" pitchFamily="34" charset="0"/>
              <a:buChar char="•"/>
              <a:defRPr sz="1900" kern="1200">
                <a:solidFill>
                  <a:schemeClr val="tx1"/>
                </a:solidFill>
                <a:latin typeface="+mn-lt"/>
                <a:ea typeface="+mn-ea"/>
                <a:cs typeface="+mn-cs"/>
              </a:defRPr>
            </a:lvl3pPr>
            <a:lvl4pPr marL="1247775" indent="-177800" algn="l" defTabSz="712788" rtl="0" eaLnBrk="1" fontAlgn="base" hangingPunct="1">
              <a:spcBef>
                <a:spcPct val="20000"/>
              </a:spcBef>
              <a:spcAft>
                <a:spcPct val="0"/>
              </a:spcAft>
              <a:buFont typeface="Arial" pitchFamily="34" charset="0"/>
              <a:buChar char="–"/>
              <a:defRPr sz="1600" kern="1200">
                <a:solidFill>
                  <a:schemeClr val="tx1"/>
                </a:solidFill>
                <a:latin typeface="+mn-lt"/>
                <a:ea typeface="+mn-ea"/>
                <a:cs typeface="+mn-cs"/>
              </a:defRPr>
            </a:lvl4pPr>
            <a:lvl5pPr marL="1603375" indent="-177800" algn="l" defTabSz="712788" rtl="0" eaLnBrk="1" fontAlgn="base" hangingPunct="1">
              <a:spcBef>
                <a:spcPct val="20000"/>
              </a:spcBef>
              <a:spcAft>
                <a:spcPct val="0"/>
              </a:spcAft>
              <a:buFont typeface="Arial" pitchFamily="34"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507995" indent="-507995" defTabSz="791979">
              <a:lnSpc>
                <a:spcPct val="150000"/>
              </a:lnSpc>
              <a:buFont typeface="+mj-ea"/>
              <a:buAutoNum type="circleNumDbPlain" startAt="2"/>
              <a:defRPr/>
            </a:pPr>
            <a:r>
              <a:rPr lang="zh-CN" altLang="en-US" sz="2222" b="1" dirty="0">
                <a:solidFill>
                  <a:schemeClr val="tx1">
                    <a:lumMod val="75000"/>
                    <a:lumOff val="25000"/>
                  </a:schemeClr>
                </a:solidFill>
                <a:highlight>
                  <a:srgbClr val="FFFF00"/>
                </a:highlight>
                <a:latin typeface="微软雅黑" panose="020B0503020204020204" pitchFamily="34" charset="-122"/>
                <a:ea typeface="微软雅黑" panose="020B0503020204020204" pitchFamily="34" charset="-122"/>
              </a:rPr>
              <a:t>索引扫描方法 </a:t>
            </a:r>
          </a:p>
          <a:p>
            <a:pPr lvl="1">
              <a:lnSpc>
                <a:spcPct val="150000"/>
              </a:lnSpc>
              <a:defRPr/>
            </a:pPr>
            <a:r>
              <a:rPr lang="zh-CN" altLang="en-US" sz="1778" dirty="0">
                <a:latin typeface="微软雅黑" panose="020B0503020204020204" pitchFamily="34" charset="-122"/>
                <a:ea typeface="微软雅黑" panose="020B0503020204020204" pitchFamily="34" charset="-122"/>
              </a:rPr>
              <a:t>适合选择条件中的属性上有索引</a:t>
            </a:r>
            <a:r>
              <a:rPr lang="en-US" altLang="zh-CN" sz="1778" dirty="0">
                <a:latin typeface="微软雅黑" panose="020B0503020204020204" pitchFamily="34" charset="-122"/>
                <a:ea typeface="微软雅黑" panose="020B0503020204020204" pitchFamily="34" charset="-122"/>
              </a:rPr>
              <a:t>(</a:t>
            </a:r>
            <a:r>
              <a:rPr lang="zh-CN" altLang="en-US" sz="1778" dirty="0">
                <a:latin typeface="微软雅黑" panose="020B0503020204020204" pitchFamily="34" charset="-122"/>
                <a:ea typeface="微软雅黑" panose="020B0503020204020204" pitchFamily="34" charset="-122"/>
              </a:rPr>
              <a:t>例如</a:t>
            </a:r>
            <a:r>
              <a:rPr lang="en-US" altLang="zh-CN" sz="1778" dirty="0">
                <a:latin typeface="微软雅黑" panose="020B0503020204020204" pitchFamily="34" charset="-122"/>
                <a:ea typeface="微软雅黑" panose="020B0503020204020204" pitchFamily="34" charset="-122"/>
              </a:rPr>
              <a:t>B+</a:t>
            </a:r>
            <a:r>
              <a:rPr lang="zh-CN" altLang="en-US" sz="1778" dirty="0">
                <a:latin typeface="微软雅黑" panose="020B0503020204020204" pitchFamily="34" charset="-122"/>
                <a:ea typeface="微软雅黑" panose="020B0503020204020204" pitchFamily="34" charset="-122"/>
              </a:rPr>
              <a:t>树索引或</a:t>
            </a:r>
            <a:r>
              <a:rPr lang="en-US" altLang="zh-CN" sz="1778" dirty="0">
                <a:latin typeface="微软雅黑" panose="020B0503020204020204" pitchFamily="34" charset="-122"/>
                <a:ea typeface="微软雅黑" panose="020B0503020204020204" pitchFamily="34" charset="-122"/>
              </a:rPr>
              <a:t>Hash</a:t>
            </a:r>
            <a:r>
              <a:rPr lang="zh-CN" altLang="en-US" sz="1778" dirty="0">
                <a:latin typeface="微软雅黑" panose="020B0503020204020204" pitchFamily="34" charset="-122"/>
                <a:ea typeface="微软雅黑" panose="020B0503020204020204" pitchFamily="34" charset="-122"/>
              </a:rPr>
              <a:t>索引</a:t>
            </a:r>
            <a:r>
              <a:rPr lang="en-US" altLang="zh-CN" sz="1778" dirty="0">
                <a:latin typeface="微软雅黑" panose="020B0503020204020204" pitchFamily="34" charset="-122"/>
                <a:ea typeface="微软雅黑" panose="020B0503020204020204" pitchFamily="34" charset="-122"/>
              </a:rPr>
              <a:t>) </a:t>
            </a:r>
          </a:p>
          <a:p>
            <a:pPr lvl="1">
              <a:lnSpc>
                <a:spcPct val="150000"/>
              </a:lnSpc>
              <a:defRPr/>
            </a:pPr>
            <a:r>
              <a:rPr lang="zh-CN" altLang="en-US" sz="1778" dirty="0">
                <a:latin typeface="微软雅黑" panose="020B0503020204020204" pitchFamily="34" charset="-122"/>
                <a:ea typeface="微软雅黑" panose="020B0503020204020204" pitchFamily="34" charset="-122"/>
              </a:rPr>
              <a:t>通过索引先找到满足条件的</a:t>
            </a:r>
            <a:r>
              <a:rPr lang="zh-CN" altLang="en-US" sz="1778" dirty="0">
                <a:highlight>
                  <a:srgbClr val="FFFF00"/>
                </a:highlight>
                <a:latin typeface="微软雅黑" panose="020B0503020204020204" pitchFamily="34" charset="-122"/>
                <a:ea typeface="微软雅黑" panose="020B0503020204020204" pitchFamily="34" charset="-122"/>
              </a:rPr>
              <a:t>元组主码或元组指针</a:t>
            </a:r>
            <a:r>
              <a:rPr lang="zh-CN" altLang="en-US" sz="1778" dirty="0">
                <a:latin typeface="微软雅黑" panose="020B0503020204020204" pitchFamily="34" charset="-122"/>
                <a:ea typeface="微软雅黑" panose="020B0503020204020204" pitchFamily="34" charset="-122"/>
              </a:rPr>
              <a:t>，再通过元组指针直接在查询的基本表中找到元组 </a:t>
            </a:r>
          </a:p>
        </p:txBody>
      </p:sp>
      <p:pic>
        <p:nvPicPr>
          <p:cNvPr id="3" name="图片 2">
            <a:extLst>
              <a:ext uri="{FF2B5EF4-FFF2-40B4-BE49-F238E27FC236}">
                <a16:creationId xmlns:a16="http://schemas.microsoft.com/office/drawing/2014/main" id="{203130FA-5670-46B9-9604-379E7704D4D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800080" y="923078"/>
            <a:ext cx="3365500" cy="4656667"/>
          </a:xfrm>
          <a:prstGeom prst="rect">
            <a:avLst/>
          </a:prstGeom>
        </p:spPr>
      </p:pic>
    </p:spTree>
  </p:cSld>
  <p:clrMapOvr>
    <a:masterClrMapping/>
  </p:clrMapOvr>
  <p:transition advTm="109595">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选择操作的实现</a:t>
            </a:r>
          </a:p>
        </p:txBody>
      </p:sp>
      <p:sp>
        <p:nvSpPr>
          <p:cNvPr id="20483" name="Rectangle 3"/>
          <p:cNvSpPr>
            <a:spLocks noGrp="1" noChangeArrowheads="1"/>
          </p:cNvSpPr>
          <p:nvPr>
            <p:ph sz="quarter" idx="10"/>
          </p:nvPr>
        </p:nvSpPr>
        <p:spPr/>
        <p:txBody>
          <a:bodyPr/>
          <a:lstStyle/>
          <a:p>
            <a:pPr marL="0" indent="0" eaLnBrk="1" hangingPunct="1">
              <a:lnSpc>
                <a:spcPct val="150000"/>
              </a:lnSpc>
              <a:buNone/>
              <a:defRPr/>
            </a:pPr>
            <a:r>
              <a:rPr lang="en-US" altLang="zh-CN" sz="2222" dirty="0"/>
              <a:t>【</a:t>
            </a:r>
            <a:r>
              <a:rPr lang="zh-CN" altLang="en-US" sz="2222" dirty="0"/>
              <a:t>例</a:t>
            </a:r>
            <a:r>
              <a:rPr lang="en-US" altLang="zh-CN" sz="2222" dirty="0"/>
              <a:t>-C2】</a:t>
            </a:r>
            <a:r>
              <a:rPr lang="zh-CN" altLang="en-US" sz="2222" dirty="0"/>
              <a:t>以</a:t>
            </a:r>
            <a:r>
              <a:rPr sz="2222" dirty="0"/>
              <a:t>C2</a:t>
            </a:r>
            <a:r>
              <a:rPr lang="zh-CN" altLang="en-US" sz="2222" dirty="0"/>
              <a:t>为例，</a:t>
            </a:r>
            <a:r>
              <a:rPr sz="2222" dirty="0" err="1"/>
              <a:t>Sno</a:t>
            </a:r>
            <a:r>
              <a:rPr lang="zh-CN" altLang="en-US" sz="2222" dirty="0"/>
              <a:t>＝‘</a:t>
            </a:r>
            <a:r>
              <a:rPr lang="en-US" altLang="zh-CN" sz="2222" dirty="0"/>
              <a:t>200433103046</a:t>
            </a:r>
            <a:r>
              <a:rPr sz="2222" dirty="0"/>
              <a:t>’</a:t>
            </a:r>
            <a:r>
              <a:rPr lang="zh-CN" altLang="en-US" sz="2222" dirty="0"/>
              <a:t>，并且</a:t>
            </a:r>
            <a:r>
              <a:rPr sz="2222" dirty="0" err="1"/>
              <a:t>Sno</a:t>
            </a:r>
            <a:r>
              <a:rPr lang="zh-CN" altLang="en-US" sz="2222" dirty="0"/>
              <a:t>上有索引</a:t>
            </a:r>
            <a:r>
              <a:rPr sz="2222" dirty="0"/>
              <a:t>(</a:t>
            </a:r>
            <a:r>
              <a:rPr lang="zh-CN" altLang="en-US" sz="2222" dirty="0"/>
              <a:t>或</a:t>
            </a:r>
            <a:r>
              <a:rPr sz="2222" dirty="0" err="1"/>
              <a:t>Sno</a:t>
            </a:r>
            <a:r>
              <a:rPr lang="zh-CN" altLang="en-US" sz="2222" dirty="0"/>
              <a:t>是散列码</a:t>
            </a:r>
            <a:r>
              <a:rPr sz="2222" dirty="0"/>
              <a:t>)</a:t>
            </a:r>
          </a:p>
          <a:p>
            <a:pPr lvl="1" eaLnBrk="1" hangingPunct="1">
              <a:lnSpc>
                <a:spcPct val="150000"/>
              </a:lnSpc>
              <a:defRPr/>
            </a:pPr>
            <a:r>
              <a:rPr sz="1778" dirty="0" err="1"/>
              <a:t>使用索引</a:t>
            </a:r>
            <a:r>
              <a:rPr lang="en-US" altLang="zh-CN" sz="1778" dirty="0"/>
              <a:t>(</a:t>
            </a:r>
            <a:r>
              <a:rPr sz="1778" dirty="0" err="1"/>
              <a:t>或散列</a:t>
            </a:r>
            <a:r>
              <a:rPr lang="en-US" altLang="zh-CN" sz="1778" dirty="0"/>
              <a:t>)</a:t>
            </a:r>
            <a:r>
              <a:rPr sz="1778" dirty="0"/>
              <a:t>得到</a:t>
            </a:r>
            <a:r>
              <a:rPr lang="en-US" altLang="zh-CN" sz="1778" dirty="0"/>
              <a:t>Sno</a:t>
            </a:r>
            <a:r>
              <a:rPr sz="1778" dirty="0"/>
              <a:t>为‘</a:t>
            </a:r>
            <a:r>
              <a:rPr lang="en-US" altLang="zh-CN" sz="1778" dirty="0"/>
              <a:t>200333103240’ </a:t>
            </a:r>
            <a:r>
              <a:rPr sz="1778" dirty="0" err="1"/>
              <a:t>元组的指针</a:t>
            </a:r>
            <a:endParaRPr sz="1778" dirty="0"/>
          </a:p>
          <a:p>
            <a:pPr lvl="1" eaLnBrk="1" hangingPunct="1">
              <a:lnSpc>
                <a:spcPct val="150000"/>
              </a:lnSpc>
              <a:defRPr/>
            </a:pPr>
            <a:r>
              <a:rPr sz="1778" dirty="0" err="1"/>
              <a:t>通过元组指针在</a:t>
            </a:r>
            <a:r>
              <a:rPr lang="en-US" altLang="zh-CN" sz="1778" dirty="0" err="1"/>
              <a:t>student</a:t>
            </a:r>
            <a:r>
              <a:rPr sz="1778" dirty="0" err="1"/>
              <a:t>表中检索到该学生</a:t>
            </a:r>
            <a:endParaRPr sz="1778" dirty="0"/>
          </a:p>
          <a:p>
            <a:pPr marL="0" indent="0" eaLnBrk="1" hangingPunct="1">
              <a:lnSpc>
                <a:spcPct val="150000"/>
              </a:lnSpc>
              <a:buNone/>
              <a:defRPr/>
            </a:pPr>
            <a:r>
              <a:rPr lang="en-US" altLang="zh-CN" sz="2222" dirty="0"/>
              <a:t>【</a:t>
            </a:r>
            <a:r>
              <a:rPr lang="zh-CN" altLang="en-US" sz="2222" dirty="0"/>
              <a:t>例</a:t>
            </a:r>
            <a:r>
              <a:rPr lang="en-US" altLang="zh-CN" sz="2222" dirty="0"/>
              <a:t>-C3】</a:t>
            </a:r>
            <a:r>
              <a:rPr lang="zh-CN" altLang="en-US" sz="2222" dirty="0"/>
              <a:t>以</a:t>
            </a:r>
            <a:r>
              <a:rPr sz="2222" dirty="0"/>
              <a:t>C3</a:t>
            </a:r>
            <a:r>
              <a:rPr lang="zh-CN" altLang="en-US" sz="2222" dirty="0"/>
              <a:t>为例，</a:t>
            </a:r>
            <a:r>
              <a:rPr sz="2222" dirty="0"/>
              <a:t>Sage&gt;20</a:t>
            </a:r>
            <a:r>
              <a:rPr lang="zh-CN" altLang="en-US" sz="2222" dirty="0"/>
              <a:t>，并且</a:t>
            </a:r>
            <a:r>
              <a:rPr sz="2222" dirty="0"/>
              <a:t>Sage </a:t>
            </a:r>
            <a:r>
              <a:rPr lang="zh-CN" altLang="en-US" sz="2222" dirty="0"/>
              <a:t>上有</a:t>
            </a:r>
            <a:r>
              <a:rPr sz="2222" dirty="0"/>
              <a:t>B+</a:t>
            </a:r>
            <a:r>
              <a:rPr lang="zh-CN" altLang="en-US" sz="2222" dirty="0"/>
              <a:t>树索引</a:t>
            </a:r>
          </a:p>
          <a:p>
            <a:pPr lvl="1" eaLnBrk="1" hangingPunct="1">
              <a:lnSpc>
                <a:spcPct val="150000"/>
              </a:lnSpc>
              <a:defRPr/>
            </a:pPr>
            <a:r>
              <a:rPr sz="1778" dirty="0"/>
              <a:t>使用</a:t>
            </a:r>
            <a:r>
              <a:rPr lang="en-US" altLang="zh-CN" sz="1778" dirty="0"/>
              <a:t>B+</a:t>
            </a:r>
            <a:r>
              <a:rPr sz="1778" dirty="0"/>
              <a:t>树索引找到</a:t>
            </a:r>
            <a:r>
              <a:rPr lang="en-US" altLang="zh-CN" sz="1778" dirty="0"/>
              <a:t>Sage</a:t>
            </a:r>
            <a:r>
              <a:rPr sz="1778" dirty="0"/>
              <a:t>＝</a:t>
            </a:r>
            <a:r>
              <a:rPr lang="en-US" altLang="zh-CN" sz="1778" dirty="0"/>
              <a:t>20</a:t>
            </a:r>
            <a:r>
              <a:rPr sz="1778" dirty="0"/>
              <a:t>的索引项，以此为入口点在</a:t>
            </a:r>
            <a:r>
              <a:rPr lang="en-US" altLang="zh-CN" sz="1778" dirty="0"/>
              <a:t>B+</a:t>
            </a:r>
            <a:r>
              <a:rPr sz="1778" dirty="0"/>
              <a:t>树的顺序集上得到</a:t>
            </a:r>
            <a:r>
              <a:rPr lang="en-US" altLang="zh-CN" sz="1778" dirty="0"/>
              <a:t>Sage&gt;20</a:t>
            </a:r>
            <a:r>
              <a:rPr sz="1778" dirty="0"/>
              <a:t>的所有元组指针</a:t>
            </a:r>
          </a:p>
          <a:p>
            <a:pPr lvl="1" eaLnBrk="1" hangingPunct="1">
              <a:lnSpc>
                <a:spcPct val="150000"/>
              </a:lnSpc>
              <a:defRPr/>
            </a:pPr>
            <a:r>
              <a:rPr sz="1778" dirty="0"/>
              <a:t>通过这些元组指针到</a:t>
            </a:r>
            <a:r>
              <a:rPr lang="en-US" altLang="zh-CN" sz="1778" dirty="0"/>
              <a:t>student</a:t>
            </a:r>
            <a:r>
              <a:rPr sz="1778" dirty="0"/>
              <a:t>表中检索到所有年龄大于</a:t>
            </a:r>
            <a:r>
              <a:rPr lang="en-US" altLang="zh-CN" sz="1778" dirty="0"/>
              <a:t>20</a:t>
            </a:r>
            <a:r>
              <a:rPr sz="1778" dirty="0"/>
              <a:t>的学生。 </a:t>
            </a:r>
          </a:p>
        </p:txBody>
      </p:sp>
    </p:spTree>
  </p:cSld>
  <p:clrMapOvr>
    <a:masterClrMapping/>
  </p:clrMapOvr>
  <p:transition advTm="109595">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选择操作的实现</a:t>
            </a:r>
          </a:p>
        </p:txBody>
      </p:sp>
      <p:sp>
        <p:nvSpPr>
          <p:cNvPr id="21507" name="Rectangle 3"/>
          <p:cNvSpPr>
            <a:spLocks noGrp="1" noChangeArrowheads="1"/>
          </p:cNvSpPr>
          <p:nvPr>
            <p:ph sz="quarter" idx="10"/>
          </p:nvPr>
        </p:nvSpPr>
        <p:spPr/>
        <p:txBody>
          <a:bodyPr/>
          <a:lstStyle/>
          <a:p>
            <a:pPr marL="0" indent="0" eaLnBrk="1" hangingPunct="1">
              <a:lnSpc>
                <a:spcPct val="150000"/>
              </a:lnSpc>
              <a:buNone/>
              <a:defRPr/>
            </a:pPr>
            <a:r>
              <a:rPr lang="en-US" altLang="zh-CN" sz="2222" dirty="0"/>
              <a:t>【</a:t>
            </a:r>
            <a:r>
              <a:rPr lang="zh-CN" altLang="en-US" sz="2222" dirty="0"/>
              <a:t>例</a:t>
            </a:r>
            <a:r>
              <a:rPr lang="en-US" altLang="zh-CN" sz="2222" dirty="0"/>
              <a:t>-C4】</a:t>
            </a:r>
            <a:r>
              <a:rPr lang="zh-CN" altLang="en-US" sz="2222" dirty="0"/>
              <a:t>以</a:t>
            </a:r>
            <a:r>
              <a:rPr sz="2222" dirty="0"/>
              <a:t>C4</a:t>
            </a:r>
            <a:r>
              <a:rPr lang="zh-CN" altLang="en-US" sz="2222" dirty="0"/>
              <a:t>为例，</a:t>
            </a:r>
            <a:r>
              <a:rPr sz="2222" dirty="0" err="1"/>
              <a:t>Sdept</a:t>
            </a:r>
            <a:r>
              <a:rPr lang="zh-CN" altLang="en-US" sz="2222" dirty="0"/>
              <a:t>＝‘</a:t>
            </a:r>
            <a:r>
              <a:rPr sz="2222" dirty="0"/>
              <a:t>CS’ AND Sage&gt;20</a:t>
            </a:r>
            <a:r>
              <a:rPr lang="zh-CN" altLang="en-US" sz="2222" dirty="0"/>
              <a:t>，如果</a:t>
            </a:r>
            <a:r>
              <a:rPr sz="2222" dirty="0" err="1"/>
              <a:t>Sdept</a:t>
            </a:r>
            <a:r>
              <a:rPr lang="zh-CN" altLang="en-US" sz="2222" dirty="0"/>
              <a:t>和</a:t>
            </a:r>
            <a:r>
              <a:rPr sz="2222" dirty="0"/>
              <a:t>Sage</a:t>
            </a:r>
            <a:r>
              <a:rPr lang="zh-CN" altLang="en-US" sz="2222" dirty="0"/>
              <a:t>上都有索引：</a:t>
            </a:r>
          </a:p>
          <a:p>
            <a:pPr lvl="1" eaLnBrk="1" hangingPunct="1">
              <a:lnSpc>
                <a:spcPct val="150000"/>
              </a:lnSpc>
              <a:buFont typeface="Wingdings" panose="05000000000000000000" pitchFamily="2" charset="2"/>
              <a:buChar char="l"/>
              <a:defRPr/>
            </a:pPr>
            <a:r>
              <a:rPr sz="1778" dirty="0" err="1"/>
              <a:t>算法一：分别用上面两种方法分别找到</a:t>
            </a:r>
            <a:r>
              <a:rPr lang="en-US" altLang="zh-CN" sz="1778" dirty="0" err="1"/>
              <a:t>Sdept</a:t>
            </a:r>
            <a:r>
              <a:rPr sz="1778" dirty="0"/>
              <a:t>＝‘</a:t>
            </a:r>
            <a:r>
              <a:rPr lang="en-US" altLang="zh-CN" sz="1778" dirty="0" err="1"/>
              <a:t>CS’</a:t>
            </a:r>
            <a:r>
              <a:rPr sz="1778" dirty="0" err="1"/>
              <a:t>的一组元组指针和</a:t>
            </a:r>
            <a:r>
              <a:rPr lang="en-US" altLang="zh-CN" sz="1778" dirty="0" err="1"/>
              <a:t>Sage</a:t>
            </a:r>
            <a:r>
              <a:rPr lang="en-US" altLang="zh-CN" sz="1778" dirty="0"/>
              <a:t>&gt;20</a:t>
            </a:r>
            <a:r>
              <a:rPr sz="1778" dirty="0"/>
              <a:t>的另一组元组指针</a:t>
            </a:r>
          </a:p>
          <a:p>
            <a:pPr marL="1172975" lvl="2" indent="-380996" eaLnBrk="1" hangingPunct="1">
              <a:buFont typeface="+mj-ea"/>
              <a:buAutoNum type="circleNumDbPlain"/>
              <a:defRPr/>
            </a:pPr>
            <a:r>
              <a:rPr lang="zh-CN" altLang="en-US" sz="1556" dirty="0"/>
              <a:t>求这</a:t>
            </a:r>
            <a:r>
              <a:rPr lang="en-US" altLang="zh-CN" sz="1556" dirty="0"/>
              <a:t>2</a:t>
            </a:r>
            <a:r>
              <a:rPr lang="zh-CN" altLang="en-US" sz="1556" dirty="0"/>
              <a:t>组</a:t>
            </a:r>
            <a:r>
              <a:rPr lang="zh-CN" altLang="en-US" sz="1556" dirty="0">
                <a:highlight>
                  <a:srgbClr val="FFFF00"/>
                </a:highlight>
              </a:rPr>
              <a:t>指针的交集</a:t>
            </a:r>
          </a:p>
          <a:p>
            <a:pPr marL="1172975" lvl="2" indent="-380996" eaLnBrk="1" hangingPunct="1">
              <a:buFont typeface="+mj-ea"/>
              <a:buAutoNum type="circleNumDbPlain"/>
              <a:defRPr/>
            </a:pPr>
            <a:r>
              <a:rPr lang="zh-CN" altLang="en-US" sz="1556" dirty="0"/>
              <a:t>到</a:t>
            </a:r>
            <a:r>
              <a:rPr lang="en-US" altLang="zh-CN" sz="1556" dirty="0"/>
              <a:t>student</a:t>
            </a:r>
            <a:r>
              <a:rPr lang="zh-CN" altLang="en-US" sz="1556" dirty="0"/>
              <a:t>表中检索</a:t>
            </a:r>
          </a:p>
          <a:p>
            <a:pPr marL="1172975" lvl="2" indent="-380996" eaLnBrk="1" hangingPunct="1">
              <a:buFont typeface="+mj-ea"/>
              <a:buAutoNum type="circleNumDbPlain"/>
              <a:defRPr/>
            </a:pPr>
            <a:r>
              <a:rPr lang="zh-CN" altLang="en-US" sz="1556" dirty="0"/>
              <a:t>得到计算机系年龄大于</a:t>
            </a:r>
            <a:r>
              <a:rPr lang="en-US" altLang="zh-CN" sz="1556" dirty="0"/>
              <a:t>20</a:t>
            </a:r>
            <a:r>
              <a:rPr lang="zh-CN" altLang="en-US" sz="1556" dirty="0"/>
              <a:t>的学生</a:t>
            </a:r>
          </a:p>
          <a:p>
            <a:pPr lvl="1" eaLnBrk="1" hangingPunct="1">
              <a:lnSpc>
                <a:spcPct val="150000"/>
              </a:lnSpc>
              <a:buFont typeface="Wingdings" panose="05000000000000000000" pitchFamily="2" charset="2"/>
              <a:buChar char="l"/>
              <a:defRPr/>
            </a:pPr>
            <a:r>
              <a:rPr sz="1778" dirty="0" err="1"/>
              <a:t>算法二：找到</a:t>
            </a:r>
            <a:r>
              <a:rPr lang="en-US" altLang="zh-CN" sz="1778" dirty="0" err="1"/>
              <a:t>Sdept</a:t>
            </a:r>
            <a:r>
              <a:rPr sz="1778" dirty="0"/>
              <a:t>＝‘</a:t>
            </a:r>
            <a:r>
              <a:rPr lang="en-US" altLang="zh-CN" sz="1778" dirty="0" err="1"/>
              <a:t>CS’</a:t>
            </a:r>
            <a:r>
              <a:rPr sz="1778" dirty="0" err="1"/>
              <a:t>的一组元组指针</a:t>
            </a:r>
            <a:endParaRPr sz="1778" dirty="0"/>
          </a:p>
          <a:p>
            <a:pPr marL="1172975" lvl="2" indent="-380996" eaLnBrk="1" hangingPunct="1">
              <a:buFont typeface="+mj-ea"/>
              <a:buAutoNum type="circleNumDbPlain"/>
              <a:defRPr/>
            </a:pPr>
            <a:r>
              <a:rPr lang="zh-CN" altLang="en-US" sz="1556" dirty="0"/>
              <a:t>通过这些元组指针到</a:t>
            </a:r>
            <a:r>
              <a:rPr lang="en-US" altLang="zh-CN" sz="1556" dirty="0"/>
              <a:t>student</a:t>
            </a:r>
            <a:r>
              <a:rPr lang="zh-CN" altLang="en-US" sz="1556" dirty="0"/>
              <a:t>表中检索</a:t>
            </a:r>
          </a:p>
          <a:p>
            <a:pPr marL="1172975" lvl="2" indent="-380996" eaLnBrk="1" hangingPunct="1">
              <a:buFont typeface="+mj-ea"/>
              <a:buAutoNum type="circleNumDbPlain"/>
              <a:defRPr/>
            </a:pPr>
            <a:r>
              <a:rPr lang="zh-CN" altLang="en-US" sz="1556" dirty="0"/>
              <a:t>对得到的元组检查另一些选择条件</a:t>
            </a:r>
            <a:r>
              <a:rPr lang="en-US" altLang="zh-CN" sz="1556" dirty="0"/>
              <a:t>(</a:t>
            </a:r>
            <a:r>
              <a:rPr lang="zh-CN" altLang="en-US" sz="1556" dirty="0"/>
              <a:t>如</a:t>
            </a:r>
            <a:r>
              <a:rPr lang="en-US" altLang="zh-CN" sz="1556" dirty="0"/>
              <a:t>Sage&gt;20)</a:t>
            </a:r>
            <a:r>
              <a:rPr lang="zh-CN" altLang="en-US" sz="1556" dirty="0"/>
              <a:t>是否满足</a:t>
            </a:r>
          </a:p>
          <a:p>
            <a:pPr marL="1172975" lvl="2" indent="-380996" eaLnBrk="1" hangingPunct="1">
              <a:buFont typeface="+mj-ea"/>
              <a:buAutoNum type="circleNumDbPlain"/>
              <a:defRPr/>
            </a:pPr>
            <a:r>
              <a:rPr lang="zh-CN" altLang="en-US" sz="1556" dirty="0"/>
              <a:t>把满足条件的元组作为结果输出</a:t>
            </a:r>
          </a:p>
        </p:txBody>
      </p:sp>
    </p:spTree>
  </p:cSld>
  <p:clrMapOvr>
    <a:masterClrMapping/>
  </p:clrMapOvr>
  <p:transition advTm="109595">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矩形 1"/>
          <p:cNvSpPr>
            <a:spLocks noChangeArrowheads="1"/>
          </p:cNvSpPr>
          <p:nvPr/>
        </p:nvSpPr>
        <p:spPr bwMode="auto">
          <a:xfrm>
            <a:off x="5440040" y="1633364"/>
            <a:ext cx="3744416" cy="31157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查询处理</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代数优化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物理优化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优化步骤</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06  </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SQL</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a:t>
            </a:r>
          </a:p>
        </p:txBody>
      </p:sp>
      <p:cxnSp>
        <p:nvCxnSpPr>
          <p:cNvPr id="20" name="直接连接符 19">
            <a:extLst>
              <a:ext uri="{FF2B5EF4-FFF2-40B4-BE49-F238E27FC236}">
                <a16:creationId xmlns:a16="http://schemas.microsoft.com/office/drawing/2014/main" id="{59684A51-B4DA-4CED-8217-5ED54F364E58}"/>
              </a:ext>
            </a:extLst>
          </p:cNvPr>
          <p:cNvCxnSpPr>
            <a:cxnSpLocks/>
          </p:cNvCxnSpPr>
          <p:nvPr/>
        </p:nvCxnSpPr>
        <p:spPr>
          <a:xfrm>
            <a:off x="5527546" y="2137420"/>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连接操作的实现 </a:t>
            </a:r>
          </a:p>
        </p:txBody>
      </p:sp>
      <p:sp>
        <p:nvSpPr>
          <p:cNvPr id="22531" name="Rectangle 3"/>
          <p:cNvSpPr>
            <a:spLocks noGrp="1" noChangeArrowheads="1"/>
          </p:cNvSpPr>
          <p:nvPr>
            <p:ph sz="quarter" idx="10"/>
          </p:nvPr>
        </p:nvSpPr>
        <p:spPr/>
        <p:txBody>
          <a:bodyPr/>
          <a:lstStyle/>
          <a:p>
            <a:pPr marL="0" indent="298095" eaLnBrk="1" hangingPunct="1">
              <a:lnSpc>
                <a:spcPct val="150000"/>
              </a:lnSpc>
              <a:buNone/>
              <a:defRPr/>
            </a:pPr>
            <a:r>
              <a:rPr lang="zh-CN" altLang="en-US" sz="2222" dirty="0">
                <a:solidFill>
                  <a:srgbClr val="7F7F7F"/>
                </a:solidFill>
              </a:rPr>
              <a:t>连接操作是查询处理中最耗时的操作之一 ，本节只讨论等值连接</a:t>
            </a:r>
            <a:r>
              <a:rPr lang="zh-CN" altLang="zh-CN" sz="2222" dirty="0">
                <a:solidFill>
                  <a:srgbClr val="7F7F7F"/>
                </a:solidFill>
              </a:rPr>
              <a:t>(</a:t>
            </a:r>
            <a:r>
              <a:rPr lang="zh-CN" altLang="en-US" sz="2222" dirty="0">
                <a:solidFill>
                  <a:srgbClr val="7F7F7F"/>
                </a:solidFill>
              </a:rPr>
              <a:t>或自然连接</a:t>
            </a:r>
            <a:r>
              <a:rPr lang="zh-CN" altLang="zh-CN" sz="2222" dirty="0">
                <a:solidFill>
                  <a:srgbClr val="7F7F7F"/>
                </a:solidFill>
              </a:rPr>
              <a:t>)</a:t>
            </a:r>
            <a:r>
              <a:rPr lang="zh-CN" altLang="en-US" sz="2222" dirty="0">
                <a:solidFill>
                  <a:srgbClr val="7F7F7F"/>
                </a:solidFill>
              </a:rPr>
              <a:t>最常用的实现算法 。</a:t>
            </a:r>
          </a:p>
          <a:p>
            <a:pPr eaLnBrk="1" hangingPunct="1">
              <a:lnSpc>
                <a:spcPct val="150000"/>
              </a:lnSpc>
              <a:defRPr/>
            </a:pPr>
            <a:endParaRPr lang="zh-CN" altLang="en-US" sz="2222" dirty="0">
              <a:solidFill>
                <a:srgbClr val="7F7F7F"/>
              </a:solidFill>
            </a:endParaRPr>
          </a:p>
          <a:p>
            <a:pPr marL="0" indent="0" eaLnBrk="1" hangingPunct="1">
              <a:lnSpc>
                <a:spcPct val="150000"/>
              </a:lnSpc>
              <a:buNone/>
              <a:defRPr/>
            </a:pPr>
            <a:r>
              <a:rPr lang="zh-CN" altLang="en-US" sz="2222" dirty="0">
                <a:solidFill>
                  <a:srgbClr val="7F7F7F"/>
                </a:solidFill>
              </a:rPr>
              <a:t>［例］     </a:t>
            </a:r>
            <a:r>
              <a:rPr lang="zh-CN" altLang="zh-CN" sz="2222" dirty="0">
                <a:solidFill>
                  <a:schemeClr val="tx1"/>
                </a:solidFill>
              </a:rPr>
              <a:t>SELECT </a:t>
            </a:r>
            <a:r>
              <a:rPr lang="en-US" altLang="zh-CN" sz="2222" dirty="0">
                <a:solidFill>
                  <a:schemeClr val="tx1"/>
                </a:solidFill>
              </a:rPr>
              <a:t> </a:t>
            </a:r>
            <a:r>
              <a:rPr lang="zh-CN" altLang="zh-CN" sz="2222" dirty="0">
                <a:solidFill>
                  <a:schemeClr val="tx1"/>
                </a:solidFill>
              </a:rPr>
              <a:t>* </a:t>
            </a:r>
            <a:endParaRPr lang="en-US" altLang="zh-CN" sz="2222" dirty="0">
              <a:solidFill>
                <a:schemeClr val="tx1"/>
              </a:solidFill>
            </a:endParaRPr>
          </a:p>
          <a:p>
            <a:pPr marL="0" indent="0" eaLnBrk="1" hangingPunct="1">
              <a:lnSpc>
                <a:spcPct val="150000"/>
              </a:lnSpc>
              <a:buNone/>
              <a:defRPr/>
            </a:pPr>
            <a:r>
              <a:rPr lang="en-US" altLang="zh-CN" sz="2222" dirty="0">
                <a:solidFill>
                  <a:schemeClr val="tx1"/>
                </a:solidFill>
              </a:rPr>
              <a:t>               </a:t>
            </a:r>
            <a:r>
              <a:rPr lang="zh-CN" altLang="zh-CN" sz="2222" dirty="0">
                <a:solidFill>
                  <a:schemeClr val="tx1"/>
                </a:solidFill>
              </a:rPr>
              <a:t>FROM </a:t>
            </a:r>
            <a:r>
              <a:rPr lang="en-US" altLang="zh-CN" sz="2222" dirty="0">
                <a:solidFill>
                  <a:schemeClr val="tx1"/>
                </a:solidFill>
              </a:rPr>
              <a:t>  </a:t>
            </a:r>
            <a:r>
              <a:rPr lang="zh-CN" altLang="zh-CN" sz="2222" dirty="0">
                <a:solidFill>
                  <a:schemeClr val="tx1"/>
                </a:solidFill>
              </a:rPr>
              <a:t>Student</a:t>
            </a:r>
            <a:r>
              <a:rPr lang="zh-CN" altLang="en-US" sz="2222" dirty="0">
                <a:solidFill>
                  <a:schemeClr val="tx1"/>
                </a:solidFill>
              </a:rPr>
              <a:t>，</a:t>
            </a:r>
            <a:r>
              <a:rPr lang="zh-CN" altLang="zh-CN" sz="2222" dirty="0">
                <a:solidFill>
                  <a:schemeClr val="tx1"/>
                </a:solidFill>
              </a:rPr>
              <a:t>SC 		      </a:t>
            </a:r>
          </a:p>
          <a:p>
            <a:pPr marL="0" indent="0" eaLnBrk="1" hangingPunct="1">
              <a:lnSpc>
                <a:spcPct val="150000"/>
              </a:lnSpc>
              <a:buNone/>
              <a:defRPr/>
            </a:pPr>
            <a:r>
              <a:rPr lang="zh-CN" altLang="zh-CN" sz="2222" dirty="0">
                <a:solidFill>
                  <a:schemeClr val="tx1"/>
                </a:solidFill>
              </a:rPr>
              <a:t>               WHERE Student.Sno=SC.Sno</a:t>
            </a:r>
            <a:r>
              <a:rPr lang="zh-CN" altLang="en-US" sz="2222" dirty="0">
                <a:solidFill>
                  <a:schemeClr val="tx1"/>
                </a:solidFill>
              </a:rPr>
              <a:t>； </a:t>
            </a:r>
          </a:p>
        </p:txBody>
      </p:sp>
    </p:spTree>
  </p:cSld>
  <p:clrMapOvr>
    <a:masterClrMapping/>
  </p:clrMapOvr>
  <p:transition advTm="109595">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连接操作的实现方法</a:t>
            </a:r>
          </a:p>
        </p:txBody>
      </p:sp>
      <p:sp>
        <p:nvSpPr>
          <p:cNvPr id="23555" name="Rectangle 3"/>
          <p:cNvSpPr>
            <a:spLocks noGrp="1" noChangeArrowheads="1"/>
          </p:cNvSpPr>
          <p:nvPr>
            <p:ph sz="quarter" idx="10"/>
          </p:nvPr>
        </p:nvSpPr>
        <p:spPr/>
        <p:txBody>
          <a:bodyPr/>
          <a:lstStyle/>
          <a:p>
            <a:pPr eaLnBrk="1" hangingPunct="1">
              <a:lnSpc>
                <a:spcPct val="150000"/>
              </a:lnSpc>
              <a:defRPr/>
            </a:pPr>
            <a:r>
              <a:rPr lang="zh-CN" altLang="en-US" sz="2222" dirty="0"/>
              <a:t>嵌套循环方法</a:t>
            </a:r>
            <a:r>
              <a:rPr sz="2222" dirty="0"/>
              <a:t>(nested loop) </a:t>
            </a:r>
          </a:p>
          <a:p>
            <a:pPr eaLnBrk="1" hangingPunct="1">
              <a:lnSpc>
                <a:spcPct val="150000"/>
              </a:lnSpc>
              <a:defRPr/>
            </a:pPr>
            <a:r>
              <a:rPr lang="zh-CN" altLang="en-US" sz="2222" dirty="0"/>
              <a:t>排序</a:t>
            </a:r>
            <a:r>
              <a:rPr sz="2222" dirty="0"/>
              <a:t>-</a:t>
            </a:r>
            <a:r>
              <a:rPr lang="zh-CN" altLang="en-US" sz="2222" dirty="0"/>
              <a:t>合并方法</a:t>
            </a:r>
            <a:r>
              <a:rPr sz="2222" dirty="0"/>
              <a:t>(sort-merge join)</a:t>
            </a:r>
          </a:p>
          <a:p>
            <a:pPr eaLnBrk="1" hangingPunct="1">
              <a:lnSpc>
                <a:spcPct val="150000"/>
              </a:lnSpc>
              <a:defRPr/>
            </a:pPr>
            <a:r>
              <a:rPr lang="zh-CN" altLang="en-US" sz="2222" dirty="0"/>
              <a:t>索引连接</a:t>
            </a:r>
            <a:r>
              <a:rPr sz="2222" dirty="0"/>
              <a:t>(index join)</a:t>
            </a:r>
            <a:r>
              <a:rPr lang="zh-CN" altLang="en-US" sz="2222" dirty="0"/>
              <a:t>方法 </a:t>
            </a:r>
          </a:p>
          <a:p>
            <a:pPr eaLnBrk="1" hangingPunct="1">
              <a:lnSpc>
                <a:spcPct val="150000"/>
              </a:lnSpc>
              <a:defRPr/>
            </a:pPr>
            <a:r>
              <a:rPr sz="2222" dirty="0"/>
              <a:t>Hash Join</a:t>
            </a:r>
            <a:r>
              <a:rPr lang="zh-CN" altLang="en-US" sz="2222" dirty="0"/>
              <a:t>方法 </a:t>
            </a:r>
          </a:p>
        </p:txBody>
      </p:sp>
    </p:spTree>
  </p:cSld>
  <p:clrMapOvr>
    <a:masterClrMapping/>
  </p:clrMapOvr>
  <p:transition advTm="109595">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嵌套循环方法</a:t>
            </a:r>
            <a:r>
              <a:rPr lang="en-US" altLang="zh-CN" dirty="0"/>
              <a:t>(nested loop)</a:t>
            </a:r>
            <a:endParaRPr dirty="0"/>
          </a:p>
        </p:txBody>
      </p:sp>
      <p:sp>
        <p:nvSpPr>
          <p:cNvPr id="24579" name="Rectangle 3"/>
          <p:cNvSpPr>
            <a:spLocks noGrp="1" noChangeArrowheads="1"/>
          </p:cNvSpPr>
          <p:nvPr>
            <p:ph sz="quarter" idx="10"/>
          </p:nvPr>
        </p:nvSpPr>
        <p:spPr>
          <a:xfrm>
            <a:off x="687513" y="769938"/>
            <a:ext cx="4608511" cy="4319587"/>
          </a:xfrm>
        </p:spPr>
        <p:txBody>
          <a:bodyPr/>
          <a:lstStyle/>
          <a:p>
            <a:pPr marL="430385" indent="-380996" eaLnBrk="1" hangingPunct="1">
              <a:lnSpc>
                <a:spcPct val="150000"/>
              </a:lnSpc>
              <a:defRPr/>
            </a:pPr>
            <a:r>
              <a:rPr sz="2111" dirty="0" err="1"/>
              <a:t>对外层循环的每一个元组，检索内层循环中的每一个元组</a:t>
            </a:r>
            <a:endParaRPr lang="en-US" altLang="zh-CN" sz="2111" dirty="0"/>
          </a:p>
          <a:p>
            <a:pPr marL="430385" indent="-380996" eaLnBrk="1" hangingPunct="1">
              <a:lnSpc>
                <a:spcPct val="150000"/>
              </a:lnSpc>
              <a:defRPr/>
            </a:pPr>
            <a:r>
              <a:rPr sz="2111" dirty="0" err="1"/>
              <a:t>检查这两个元组在连接属性上是否相等</a:t>
            </a:r>
            <a:endParaRPr sz="2111" dirty="0"/>
          </a:p>
          <a:p>
            <a:pPr marL="430385" indent="-380996" eaLnBrk="1" hangingPunct="1">
              <a:lnSpc>
                <a:spcPct val="150000"/>
              </a:lnSpc>
              <a:defRPr/>
            </a:pPr>
            <a:r>
              <a:rPr sz="2111" dirty="0" err="1"/>
              <a:t>如果满足连接条件，则串接后作为结果输出，直到外层循环表中的元组处理完为止</a:t>
            </a:r>
            <a:r>
              <a:rPr sz="2111" dirty="0"/>
              <a:t> </a:t>
            </a:r>
          </a:p>
        </p:txBody>
      </p:sp>
      <p:pic>
        <p:nvPicPr>
          <p:cNvPr id="3" name="图片 2">
            <a:extLst>
              <a:ext uri="{FF2B5EF4-FFF2-40B4-BE49-F238E27FC236}">
                <a16:creationId xmlns:a16="http://schemas.microsoft.com/office/drawing/2014/main" id="{38174B32-38BC-419B-A80D-5254DB97381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512048" y="888502"/>
            <a:ext cx="4519193" cy="4826498"/>
          </a:xfrm>
          <a:prstGeom prst="rect">
            <a:avLst/>
          </a:prstGeom>
        </p:spPr>
      </p:pic>
    </p:spTree>
  </p:cSld>
  <p:clrMapOvr>
    <a:masterClrMapping/>
  </p:clrMapOvr>
  <p:transition advTm="109595">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排序</a:t>
            </a:r>
            <a:r>
              <a:rPr lang="en-US" altLang="zh-CN" dirty="0">
                <a:highlight>
                  <a:srgbClr val="FFFF00"/>
                </a:highlight>
              </a:rPr>
              <a:t>-</a:t>
            </a:r>
            <a:r>
              <a:rPr dirty="0">
                <a:highlight>
                  <a:srgbClr val="FFFF00"/>
                </a:highlight>
              </a:rPr>
              <a:t>合并方法</a:t>
            </a:r>
            <a:r>
              <a:rPr lang="en-US" altLang="zh-CN" dirty="0">
                <a:highlight>
                  <a:srgbClr val="FFFF00"/>
                </a:highlight>
              </a:rPr>
              <a:t>(sort-merge join</a:t>
            </a:r>
            <a:r>
              <a:rPr dirty="0">
                <a:highlight>
                  <a:srgbClr val="FFFF00"/>
                </a:highlight>
              </a:rPr>
              <a:t>）</a:t>
            </a:r>
          </a:p>
        </p:txBody>
      </p:sp>
      <p:sp>
        <p:nvSpPr>
          <p:cNvPr id="25603" name="Rectangle 3"/>
          <p:cNvSpPr>
            <a:spLocks noGrp="1" noChangeArrowheads="1"/>
          </p:cNvSpPr>
          <p:nvPr>
            <p:ph sz="quarter" idx="10"/>
          </p:nvPr>
        </p:nvSpPr>
        <p:spPr>
          <a:xfrm>
            <a:off x="687513" y="769938"/>
            <a:ext cx="9217023" cy="4319587"/>
          </a:xfrm>
        </p:spPr>
        <p:txBody>
          <a:bodyPr/>
          <a:lstStyle/>
          <a:p>
            <a:pPr marL="358775" indent="-358775" eaLnBrk="1" hangingPunct="1">
              <a:lnSpc>
                <a:spcPct val="150000"/>
              </a:lnSpc>
              <a:defRPr/>
            </a:pPr>
            <a:r>
              <a:rPr lang="zh-CN" altLang="en-US" sz="2222" b="0" dirty="0"/>
              <a:t>先对两个表按照连接属性排序，然后进行合并输出</a:t>
            </a:r>
          </a:p>
        </p:txBody>
      </p:sp>
      <p:pic>
        <p:nvPicPr>
          <p:cNvPr id="3" name="图片 2">
            <a:extLst>
              <a:ext uri="{FF2B5EF4-FFF2-40B4-BE49-F238E27FC236}">
                <a16:creationId xmlns:a16="http://schemas.microsoft.com/office/drawing/2014/main" id="{459EE60B-2052-4FDB-9890-1E274E6B1464}"/>
              </a:ext>
            </a:extLst>
          </p:cNvPr>
          <p:cNvPicPr>
            <a:picLocks noChangeAspect="1"/>
          </p:cNvPicPr>
          <p:nvPr/>
        </p:nvPicPr>
        <p:blipFill>
          <a:blip r:embed="rId2"/>
          <a:stretch>
            <a:fillRect/>
          </a:stretch>
        </p:blipFill>
        <p:spPr>
          <a:xfrm>
            <a:off x="1115968" y="1744875"/>
            <a:ext cx="8176344" cy="3513273"/>
          </a:xfrm>
          <a:prstGeom prst="rect">
            <a:avLst/>
          </a:prstGeom>
        </p:spPr>
      </p:pic>
    </p:spTree>
  </p:cSld>
  <p:clrMapOvr>
    <a:masterClrMapping/>
  </p:clrMapOvr>
  <p:transition advTm="109595">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索引连接</a:t>
            </a:r>
            <a:r>
              <a:rPr lang="en-US" altLang="zh-CN" dirty="0"/>
              <a:t>(index join)</a:t>
            </a:r>
            <a:r>
              <a:rPr dirty="0"/>
              <a:t>方法</a:t>
            </a:r>
          </a:p>
        </p:txBody>
      </p:sp>
      <p:sp>
        <p:nvSpPr>
          <p:cNvPr id="28675" name="Rectangle 3"/>
          <p:cNvSpPr>
            <a:spLocks noGrp="1" noChangeArrowheads="1"/>
          </p:cNvSpPr>
          <p:nvPr>
            <p:ph sz="quarter" idx="10"/>
          </p:nvPr>
        </p:nvSpPr>
        <p:spPr/>
        <p:txBody>
          <a:bodyPr/>
          <a:lstStyle/>
          <a:p>
            <a:pPr marL="457200" indent="-457200" eaLnBrk="1" hangingPunct="1">
              <a:lnSpc>
                <a:spcPct val="150000"/>
              </a:lnSpc>
              <a:buFont typeface="+mj-lt"/>
              <a:buAutoNum type="alphaLcParenR"/>
              <a:defRPr/>
            </a:pPr>
            <a:r>
              <a:rPr sz="2000" b="0" dirty="0" err="1"/>
              <a:t>在</a:t>
            </a:r>
            <a:r>
              <a:rPr lang="en-US" altLang="zh-CN" sz="2000" b="0" dirty="0" err="1"/>
              <a:t>table</a:t>
            </a:r>
            <a:r>
              <a:rPr lang="en-US" altLang="zh-CN" sz="2000" b="0" dirty="0"/>
              <a:t> </a:t>
            </a:r>
            <a:r>
              <a:rPr lang="en-US" altLang="zh-CN" sz="2000" b="0" dirty="0" err="1"/>
              <a:t>a</a:t>
            </a:r>
            <a:r>
              <a:rPr sz="2000" b="0" dirty="0" err="1"/>
              <a:t>表上建立</a:t>
            </a:r>
            <a:r>
              <a:rPr lang="zh-CN" altLang="en-US" sz="2000" b="0" dirty="0">
                <a:highlight>
                  <a:srgbClr val="FFFF00"/>
                </a:highlight>
              </a:rPr>
              <a:t>连接</a:t>
            </a:r>
            <a:r>
              <a:rPr sz="2000" b="0" dirty="0" err="1">
                <a:highlight>
                  <a:srgbClr val="FFFF00"/>
                </a:highlight>
              </a:rPr>
              <a:t>属性的索引</a:t>
            </a:r>
            <a:endParaRPr sz="2000" b="0" dirty="0">
              <a:highlight>
                <a:srgbClr val="FFFF00"/>
              </a:highlight>
            </a:endParaRPr>
          </a:p>
          <a:p>
            <a:pPr marL="457200" indent="-457200" eaLnBrk="1" hangingPunct="1">
              <a:lnSpc>
                <a:spcPct val="150000"/>
              </a:lnSpc>
              <a:buFont typeface="+mj-lt"/>
              <a:buAutoNum type="alphaLcParenR"/>
              <a:defRPr/>
            </a:pPr>
            <a:r>
              <a:rPr sz="2000" b="0" dirty="0" err="1"/>
              <a:t>对</a:t>
            </a:r>
            <a:r>
              <a:rPr lang="en-US" altLang="zh-CN" sz="2000" b="0" dirty="0" err="1"/>
              <a:t>table</a:t>
            </a:r>
            <a:r>
              <a:rPr lang="en-US" altLang="zh-CN" sz="2000" b="0" dirty="0"/>
              <a:t> </a:t>
            </a:r>
            <a:r>
              <a:rPr lang="en-US" altLang="zh-CN" sz="2000" b="0" dirty="0" err="1"/>
              <a:t>a</a:t>
            </a:r>
            <a:r>
              <a:rPr sz="2000" b="0" dirty="0" err="1"/>
              <a:t>中每一个元组，由</a:t>
            </a:r>
            <a:r>
              <a:rPr lang="zh-CN" altLang="en-US" sz="2000" b="0" dirty="0"/>
              <a:t>连接属性</a:t>
            </a:r>
            <a:r>
              <a:rPr sz="2000" b="0" dirty="0" err="1"/>
              <a:t>值通过索引查找</a:t>
            </a:r>
            <a:r>
              <a:rPr lang="en-US" altLang="zh-CN" sz="2000" b="0" dirty="0" err="1"/>
              <a:t>table</a:t>
            </a:r>
            <a:r>
              <a:rPr lang="en-US" altLang="zh-CN" sz="2000" b="0" dirty="0"/>
              <a:t> b</a:t>
            </a:r>
            <a:r>
              <a:rPr lang="zh-CN" altLang="en-US" sz="2000" b="0" dirty="0"/>
              <a:t>上</a:t>
            </a:r>
            <a:r>
              <a:rPr sz="2000" b="0" dirty="0" err="1"/>
              <a:t>的元组</a:t>
            </a:r>
            <a:r>
              <a:rPr sz="2000" b="0" dirty="0"/>
              <a:t> </a:t>
            </a:r>
          </a:p>
          <a:p>
            <a:pPr marL="457200" indent="-457200" eaLnBrk="1" hangingPunct="1">
              <a:lnSpc>
                <a:spcPct val="150000"/>
              </a:lnSpc>
              <a:buFont typeface="+mj-lt"/>
              <a:buAutoNum type="alphaLcParenR"/>
              <a:defRPr/>
            </a:pPr>
            <a:r>
              <a:rPr sz="2000" b="0" dirty="0" err="1"/>
              <a:t>把这些</a:t>
            </a:r>
            <a:r>
              <a:rPr lang="en-US" altLang="zh-CN" sz="2000" b="0" dirty="0" err="1"/>
              <a:t>table</a:t>
            </a:r>
            <a:r>
              <a:rPr lang="en-US" altLang="zh-CN" sz="2000" b="0" dirty="0"/>
              <a:t> </a:t>
            </a:r>
            <a:r>
              <a:rPr lang="en-US" altLang="zh-CN" sz="2000" b="0" dirty="0" err="1"/>
              <a:t>a</a:t>
            </a:r>
            <a:r>
              <a:rPr sz="2000" b="0" dirty="0" err="1"/>
              <a:t>元组和</a:t>
            </a:r>
            <a:r>
              <a:rPr lang="en-US" altLang="zh-CN" sz="2000" b="0" dirty="0" err="1"/>
              <a:t>table</a:t>
            </a:r>
            <a:r>
              <a:rPr lang="en-US" altLang="zh-CN" sz="2000" b="0" dirty="0"/>
              <a:t> </a:t>
            </a:r>
            <a:r>
              <a:rPr lang="en-US" altLang="zh-CN" sz="2000" b="0" dirty="0" err="1"/>
              <a:t>b</a:t>
            </a:r>
            <a:r>
              <a:rPr sz="2000" b="0" dirty="0" err="1"/>
              <a:t>元组连接起来</a:t>
            </a:r>
            <a:r>
              <a:rPr sz="2000" b="0" dirty="0"/>
              <a:t>   </a:t>
            </a:r>
          </a:p>
          <a:p>
            <a:pPr marL="457200" indent="-457200" eaLnBrk="1" hangingPunct="1">
              <a:lnSpc>
                <a:spcPct val="150000"/>
              </a:lnSpc>
              <a:buFont typeface="+mj-lt"/>
              <a:buAutoNum type="alphaLcParenR"/>
              <a:defRPr/>
            </a:pPr>
            <a:r>
              <a:rPr sz="2000" b="0" dirty="0" err="1"/>
              <a:t>循环执行</a:t>
            </a:r>
            <a:r>
              <a:rPr lang="en-US" altLang="zh-CN" sz="2000" b="0" dirty="0" err="1"/>
              <a:t>b</a:t>
            </a:r>
            <a:r>
              <a:rPr lang="en-US" sz="2000" b="0" dirty="0"/>
              <a:t>)</a:t>
            </a:r>
            <a:r>
              <a:rPr lang="en-US" altLang="zh-CN" sz="2000" b="0" dirty="0"/>
              <a:t>c</a:t>
            </a:r>
            <a:r>
              <a:rPr lang="en-US" sz="2000" b="0" dirty="0"/>
              <a:t>)</a:t>
            </a:r>
            <a:r>
              <a:rPr sz="2000" b="0" dirty="0"/>
              <a:t>，</a:t>
            </a:r>
            <a:r>
              <a:rPr sz="2000" b="0" dirty="0" err="1"/>
              <a:t>直到</a:t>
            </a:r>
            <a:r>
              <a:rPr lang="en-US" altLang="zh-CN" sz="2000" b="0" dirty="0" err="1"/>
              <a:t>table</a:t>
            </a:r>
            <a:r>
              <a:rPr lang="en-US" altLang="zh-CN" sz="2000" b="0" dirty="0"/>
              <a:t> </a:t>
            </a:r>
            <a:r>
              <a:rPr lang="en-US" altLang="zh-CN" sz="2000" b="0" dirty="0" err="1"/>
              <a:t>a</a:t>
            </a:r>
            <a:r>
              <a:rPr sz="2000" b="0" dirty="0" err="1"/>
              <a:t>表中的元组处理完为止</a:t>
            </a:r>
            <a:r>
              <a:rPr sz="2000" b="0" dirty="0"/>
              <a:t> </a:t>
            </a:r>
          </a:p>
        </p:txBody>
      </p:sp>
      <p:pic>
        <p:nvPicPr>
          <p:cNvPr id="2" name="图片 1">
            <a:extLst>
              <a:ext uri="{FF2B5EF4-FFF2-40B4-BE49-F238E27FC236}">
                <a16:creationId xmlns:a16="http://schemas.microsoft.com/office/drawing/2014/main" id="{16D77F6E-5D5B-4879-B8F6-56B46B206F13}"/>
              </a:ext>
            </a:extLst>
          </p:cNvPr>
          <p:cNvPicPr>
            <a:picLocks noChangeAspect="1"/>
          </p:cNvPicPr>
          <p:nvPr/>
        </p:nvPicPr>
        <p:blipFill>
          <a:blip r:embed="rId2"/>
          <a:stretch>
            <a:fillRect/>
          </a:stretch>
        </p:blipFill>
        <p:spPr>
          <a:xfrm>
            <a:off x="5152008" y="2834827"/>
            <a:ext cx="5007992" cy="2880173"/>
          </a:xfrm>
          <a:prstGeom prst="rect">
            <a:avLst/>
          </a:prstGeom>
        </p:spPr>
      </p:pic>
    </p:spTree>
  </p:cSld>
  <p:clrMapOvr>
    <a:masterClrMapping/>
  </p:clrMapOvr>
  <p:transition advTm="109595">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dirty="0">
                <a:highlight>
                  <a:srgbClr val="FFFF00"/>
                </a:highlight>
              </a:rPr>
              <a:t>HASH</a:t>
            </a:r>
            <a:r>
              <a:rPr dirty="0">
                <a:highlight>
                  <a:srgbClr val="FFFF00"/>
                </a:highlight>
              </a:rPr>
              <a:t>连接方法</a:t>
            </a:r>
          </a:p>
        </p:txBody>
      </p:sp>
      <p:sp>
        <p:nvSpPr>
          <p:cNvPr id="29699" name="Rectangle 3"/>
          <p:cNvSpPr>
            <a:spLocks noGrp="1" noChangeArrowheads="1"/>
          </p:cNvSpPr>
          <p:nvPr>
            <p:ph sz="quarter" idx="10"/>
          </p:nvPr>
        </p:nvSpPr>
        <p:spPr>
          <a:xfrm>
            <a:off x="757972" y="1777381"/>
            <a:ext cx="3262626" cy="3830768"/>
          </a:xfrm>
        </p:spPr>
        <p:txBody>
          <a:bodyPr/>
          <a:lstStyle/>
          <a:p>
            <a:pPr eaLnBrk="1" hangingPunct="1">
              <a:lnSpc>
                <a:spcPct val="150000"/>
              </a:lnSpc>
              <a:defRPr/>
            </a:pPr>
            <a:r>
              <a:rPr sz="2000" dirty="0" err="1"/>
              <a:t>步骤</a:t>
            </a:r>
            <a:r>
              <a:rPr sz="2000" dirty="0"/>
              <a:t>：</a:t>
            </a:r>
          </a:p>
          <a:p>
            <a:pPr lvl="1" eaLnBrk="1" hangingPunct="1">
              <a:lnSpc>
                <a:spcPct val="150000"/>
              </a:lnSpc>
              <a:buFont typeface="Wingdings" panose="05000000000000000000" pitchFamily="2" charset="2"/>
              <a:buChar char="Ø"/>
              <a:defRPr/>
            </a:pPr>
            <a:r>
              <a:rPr lang="zh-CN" altLang="en-US" sz="1600" b="1" dirty="0">
                <a:solidFill>
                  <a:schemeClr val="tx1">
                    <a:lumMod val="85000"/>
                    <a:lumOff val="15000"/>
                  </a:schemeClr>
                </a:solidFill>
              </a:rPr>
              <a:t>划分阶段</a:t>
            </a:r>
            <a:r>
              <a:rPr lang="zh-CN" altLang="en-US" sz="1600" dirty="0"/>
              <a:t>：对较少元组的表把它的元组按</a:t>
            </a:r>
            <a:r>
              <a:rPr lang="en-US" altLang="zh-CN" sz="1600" dirty="0"/>
              <a:t>hash</a:t>
            </a:r>
            <a:r>
              <a:rPr lang="zh-CN" altLang="en-US" sz="1600" dirty="0"/>
              <a:t>函数分散到</a:t>
            </a:r>
            <a:r>
              <a:rPr lang="en-US" altLang="zh-CN" sz="1600" dirty="0"/>
              <a:t>hash</a:t>
            </a:r>
            <a:r>
              <a:rPr lang="zh-CN" altLang="en-US" sz="1600" dirty="0"/>
              <a:t>表的桶中；</a:t>
            </a:r>
          </a:p>
        </p:txBody>
      </p:sp>
      <p:sp>
        <p:nvSpPr>
          <p:cNvPr id="34820" name="Rectangle 3"/>
          <p:cNvSpPr txBox="1">
            <a:spLocks noChangeArrowheads="1"/>
          </p:cNvSpPr>
          <p:nvPr/>
        </p:nvSpPr>
        <p:spPr bwMode="auto">
          <a:xfrm>
            <a:off x="757971" y="697260"/>
            <a:ext cx="9114013" cy="119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6700" indent="-266700" defTabSz="712788">
              <a:defRPr sz="3200">
                <a:solidFill>
                  <a:schemeClr val="tx1"/>
                </a:solidFill>
                <a:latin typeface="Arial" panose="020B0604020202020204" pitchFamily="34" charset="0"/>
                <a:ea typeface="宋体" panose="02010600030101010101" pitchFamily="2" charset="-122"/>
              </a:defRPr>
            </a:lvl1pPr>
            <a:lvl2pPr marL="577850" indent="-222250" defTabSz="712788">
              <a:defRPr sz="3200">
                <a:solidFill>
                  <a:schemeClr val="tx1"/>
                </a:solidFill>
                <a:latin typeface="Arial" panose="020B0604020202020204" pitchFamily="34" charset="0"/>
                <a:ea typeface="宋体" panose="02010600030101010101" pitchFamily="2" charset="-122"/>
              </a:defRPr>
            </a:lvl2pPr>
            <a:lvl3pPr marL="890588" indent="-177800" defTabSz="712788">
              <a:defRPr sz="3200">
                <a:solidFill>
                  <a:schemeClr val="tx1"/>
                </a:solidFill>
                <a:latin typeface="Arial" panose="020B0604020202020204" pitchFamily="34" charset="0"/>
                <a:ea typeface="宋体" panose="02010600030101010101" pitchFamily="2" charset="-122"/>
              </a:defRPr>
            </a:lvl3pPr>
            <a:lvl4pPr marL="1247775" indent="-177800" defTabSz="712788">
              <a:defRPr sz="3200">
                <a:solidFill>
                  <a:schemeClr val="tx1"/>
                </a:solidFill>
                <a:latin typeface="Arial" panose="020B0604020202020204" pitchFamily="34" charset="0"/>
                <a:ea typeface="宋体" panose="02010600030101010101" pitchFamily="2" charset="-122"/>
              </a:defRPr>
            </a:lvl4pPr>
            <a:lvl5pPr marL="1603375" indent="-177800" defTabSz="712788">
              <a:defRPr sz="3200">
                <a:solidFill>
                  <a:schemeClr val="tx1"/>
                </a:solidFill>
                <a:latin typeface="Arial" panose="020B0604020202020204" pitchFamily="34" charset="0"/>
                <a:ea typeface="宋体" panose="02010600030101010101" pitchFamily="2" charset="-122"/>
              </a:defRPr>
            </a:lvl5pPr>
            <a:lvl6pPr marL="20605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5177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29749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4321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Font typeface="Wingdings" panose="05000000000000000000" pitchFamily="2" charset="2"/>
              <a:buChar char="l"/>
            </a:pPr>
            <a:r>
              <a:rPr lang="zh-CN" altLang="en-US" sz="2222" dirty="0">
                <a:solidFill>
                  <a:schemeClr val="tx1">
                    <a:lumMod val="85000"/>
                    <a:lumOff val="15000"/>
                  </a:schemeClr>
                </a:solidFill>
                <a:latin typeface="微软雅黑" panose="020B0503020204020204" pitchFamily="34" charset="-122"/>
                <a:ea typeface="微软雅黑" panose="020B0503020204020204" pitchFamily="34" charset="-122"/>
              </a:rPr>
              <a:t>在有限的范围内表达无限的场景，这就是</a:t>
            </a:r>
            <a:r>
              <a:rPr lang="en-US" altLang="zh-CN" sz="2222" dirty="0">
                <a:solidFill>
                  <a:schemeClr val="tx1">
                    <a:lumMod val="85000"/>
                    <a:lumOff val="15000"/>
                  </a:schemeClr>
                </a:solidFill>
                <a:latin typeface="微软雅黑" panose="020B0503020204020204" pitchFamily="34" charset="-122"/>
                <a:ea typeface="微软雅黑" panose="020B0503020204020204" pitchFamily="34" charset="-122"/>
              </a:rPr>
              <a:t>hash</a:t>
            </a:r>
            <a:r>
              <a:rPr lang="zh-CN" altLang="en-US" sz="2222"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222" dirty="0">
                <a:solidFill>
                  <a:schemeClr val="tx1">
                    <a:lumMod val="85000"/>
                    <a:lumOff val="15000"/>
                  </a:schemeClr>
                </a:solidFill>
                <a:highlight>
                  <a:srgbClr val="FFFF00"/>
                </a:highlight>
                <a:latin typeface="微软雅黑" panose="020B0503020204020204" pitchFamily="34" charset="-122"/>
                <a:ea typeface="微软雅黑" panose="020B0503020204020204" pitchFamily="34" charset="-122"/>
              </a:rPr>
              <a:t>把连接属性作为</a:t>
            </a:r>
            <a:r>
              <a:rPr lang="en-US" altLang="zh-CN" sz="2222" dirty="0">
                <a:solidFill>
                  <a:schemeClr val="tx1">
                    <a:lumMod val="85000"/>
                    <a:lumOff val="15000"/>
                  </a:schemeClr>
                </a:solidFill>
                <a:highlight>
                  <a:srgbClr val="FFFF00"/>
                </a:highlight>
                <a:latin typeface="微软雅黑" panose="020B0503020204020204" pitchFamily="34" charset="-122"/>
                <a:ea typeface="微软雅黑" panose="020B0503020204020204" pitchFamily="34" charset="-122"/>
              </a:rPr>
              <a:t>hash</a:t>
            </a:r>
            <a:r>
              <a:rPr lang="zh-CN" altLang="en-US" sz="2222" dirty="0">
                <a:solidFill>
                  <a:schemeClr val="tx1">
                    <a:lumMod val="85000"/>
                    <a:lumOff val="15000"/>
                  </a:schemeClr>
                </a:solidFill>
                <a:highlight>
                  <a:srgbClr val="FFFF00"/>
                </a:highlight>
                <a:latin typeface="微软雅黑" panose="020B0503020204020204" pitchFamily="34" charset="-122"/>
                <a:ea typeface="微软雅黑" panose="020B0503020204020204" pitchFamily="34" charset="-122"/>
              </a:rPr>
              <a:t>码，用同一个</a:t>
            </a:r>
            <a:r>
              <a:rPr lang="en-US" altLang="zh-CN" sz="2222" dirty="0">
                <a:solidFill>
                  <a:schemeClr val="tx1">
                    <a:lumMod val="85000"/>
                    <a:lumOff val="15000"/>
                  </a:schemeClr>
                </a:solidFill>
                <a:highlight>
                  <a:srgbClr val="FFFF00"/>
                </a:highlight>
                <a:latin typeface="微软雅黑" panose="020B0503020204020204" pitchFamily="34" charset="-122"/>
                <a:ea typeface="微软雅黑" panose="020B0503020204020204" pitchFamily="34" charset="-122"/>
              </a:rPr>
              <a:t>hash</a:t>
            </a:r>
            <a:r>
              <a:rPr lang="zh-CN" altLang="en-US" sz="2222" dirty="0">
                <a:solidFill>
                  <a:schemeClr val="tx1">
                    <a:lumMod val="85000"/>
                    <a:lumOff val="15000"/>
                  </a:schemeClr>
                </a:solidFill>
                <a:highlight>
                  <a:srgbClr val="FFFF00"/>
                </a:highlight>
                <a:latin typeface="微软雅黑" panose="020B0503020204020204" pitchFamily="34" charset="-122"/>
                <a:ea typeface="微软雅黑" panose="020B0503020204020204" pitchFamily="34" charset="-122"/>
              </a:rPr>
              <a:t>函数把两个表元组散列到同一个</a:t>
            </a:r>
            <a:r>
              <a:rPr lang="en-US" altLang="zh-CN" sz="2222" dirty="0">
                <a:solidFill>
                  <a:schemeClr val="tx1">
                    <a:lumMod val="85000"/>
                    <a:lumOff val="15000"/>
                  </a:schemeClr>
                </a:solidFill>
                <a:highlight>
                  <a:srgbClr val="FFFF00"/>
                </a:highlight>
                <a:latin typeface="微软雅黑" panose="020B0503020204020204" pitchFamily="34" charset="-122"/>
                <a:ea typeface="微软雅黑" panose="020B0503020204020204" pitchFamily="34" charset="-122"/>
              </a:rPr>
              <a:t>hash</a:t>
            </a:r>
            <a:r>
              <a:rPr lang="zh-CN" altLang="en-US" sz="2222" dirty="0">
                <a:solidFill>
                  <a:schemeClr val="tx1">
                    <a:lumMod val="85000"/>
                    <a:lumOff val="15000"/>
                  </a:schemeClr>
                </a:solidFill>
                <a:highlight>
                  <a:srgbClr val="FFFF00"/>
                </a:highlight>
                <a:latin typeface="微软雅黑" panose="020B0503020204020204" pitchFamily="34" charset="-122"/>
                <a:ea typeface="微软雅黑" panose="020B0503020204020204" pitchFamily="34" charset="-122"/>
              </a:rPr>
              <a:t>文件中</a:t>
            </a:r>
          </a:p>
        </p:txBody>
      </p:sp>
      <p:pic>
        <p:nvPicPr>
          <p:cNvPr id="2052" name="Picture 4" descr="[Figure]">
            <a:extLst>
              <a:ext uri="{FF2B5EF4-FFF2-40B4-BE49-F238E27FC236}">
                <a16:creationId xmlns:a16="http://schemas.microsoft.com/office/drawing/2014/main" id="{EAE7AE07-9B97-41E5-A057-506327546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2744" y="2371118"/>
            <a:ext cx="6118228" cy="28943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E67F146A-80C8-4DE1-8982-228F61290B89}"/>
              </a:ext>
            </a:extLst>
          </p:cNvPr>
          <p:cNvSpPr txBox="1">
            <a:spLocks noChangeArrowheads="1"/>
          </p:cNvSpPr>
          <p:nvPr/>
        </p:nvSpPr>
        <p:spPr>
          <a:xfrm>
            <a:off x="746137" y="3375900"/>
            <a:ext cx="3181736" cy="2232248"/>
          </a:xfrm>
          <a:prstGeom prst="rect">
            <a:avLst/>
          </a:prstGeom>
        </p:spPr>
        <p:txBody>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lvl="1" eaLnBrk="1" hangingPunct="1">
              <a:lnSpc>
                <a:spcPct val="150000"/>
              </a:lnSpc>
              <a:buFont typeface="Wingdings" panose="05000000000000000000" pitchFamily="2" charset="2"/>
              <a:buChar char="Ø"/>
              <a:defRPr/>
            </a:pPr>
            <a:r>
              <a:rPr lang="zh-CN" altLang="en-US" sz="1600" b="1" dirty="0">
                <a:solidFill>
                  <a:schemeClr val="tx1">
                    <a:lumMod val="85000"/>
                    <a:lumOff val="15000"/>
                  </a:schemeClr>
                </a:solidFill>
              </a:rPr>
              <a:t>试探阶段</a:t>
            </a:r>
            <a:r>
              <a:rPr lang="zh-CN" altLang="en-US" sz="1600" dirty="0"/>
              <a:t>：也称连接阶段，对另一个表进行一遍处理，把元组散列到适当的</a:t>
            </a:r>
            <a:r>
              <a:rPr lang="en-US" altLang="zh-CN" sz="1600" dirty="0"/>
              <a:t>hash</a:t>
            </a:r>
            <a:r>
              <a:rPr lang="zh-CN" altLang="en-US" sz="1600" dirty="0"/>
              <a:t>桶中，把元组与桶中与之相匹配的元组连接起来。 </a:t>
            </a:r>
          </a:p>
        </p:txBody>
      </p:sp>
    </p:spTree>
  </p:cSld>
  <p:clrMapOvr>
    <a:masterClrMapping/>
  </p:clrMapOvr>
  <p:transition advTm="109595">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矩形 1"/>
          <p:cNvSpPr>
            <a:spLocks noChangeArrowheads="1"/>
          </p:cNvSpPr>
          <p:nvPr/>
        </p:nvSpPr>
        <p:spPr bwMode="auto">
          <a:xfrm>
            <a:off x="5440040" y="1633364"/>
            <a:ext cx="3744416" cy="31157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查询处理</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代数优化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物理优化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优化步骤</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06  </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SQL</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a:t>
            </a:r>
          </a:p>
        </p:txBody>
      </p:sp>
      <p:cxnSp>
        <p:nvCxnSpPr>
          <p:cNvPr id="20" name="直接连接符 19">
            <a:extLst>
              <a:ext uri="{FF2B5EF4-FFF2-40B4-BE49-F238E27FC236}">
                <a16:creationId xmlns:a16="http://schemas.microsoft.com/office/drawing/2014/main" id="{59684A51-B4DA-4CED-8217-5ED54F364E58}"/>
              </a:ext>
            </a:extLst>
          </p:cNvPr>
          <p:cNvCxnSpPr>
            <a:cxnSpLocks/>
          </p:cNvCxnSpPr>
          <p:nvPr/>
        </p:nvCxnSpPr>
        <p:spPr>
          <a:xfrm>
            <a:off x="5545311" y="2641476"/>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346494"/>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查询优化的目的和意义</a:t>
            </a:r>
          </a:p>
        </p:txBody>
      </p:sp>
      <p:sp>
        <p:nvSpPr>
          <p:cNvPr id="217091" name="Rectangle 3"/>
          <p:cNvSpPr>
            <a:spLocks noGrp="1" noChangeArrowheads="1"/>
          </p:cNvSpPr>
          <p:nvPr>
            <p:ph sz="quarter" idx="10"/>
          </p:nvPr>
        </p:nvSpPr>
        <p:spPr bwMode="auto"/>
        <p:txBody>
          <a:bodyPr/>
          <a:lstStyle/>
          <a:p>
            <a:pPr eaLnBrk="1" hangingPunct="1">
              <a:lnSpc>
                <a:spcPct val="150000"/>
              </a:lnSpc>
              <a:defRPr/>
            </a:pPr>
            <a:r>
              <a:rPr lang="zh-CN" altLang="en-US" sz="2222" b="0" dirty="0"/>
              <a:t>查询优化在关系数据库系统中有着非常重要的地位 </a:t>
            </a:r>
          </a:p>
          <a:p>
            <a:pPr eaLnBrk="1" hangingPunct="1">
              <a:lnSpc>
                <a:spcPct val="150000"/>
              </a:lnSpc>
              <a:defRPr/>
            </a:pPr>
            <a:r>
              <a:rPr lang="zh-CN" altLang="en-US" sz="2222" b="0" dirty="0"/>
              <a:t>关系查询优化是影响</a:t>
            </a:r>
            <a:r>
              <a:rPr lang="en-US" altLang="zh-CN" sz="2222" b="0" dirty="0"/>
              <a:t>RDBMS</a:t>
            </a:r>
            <a:r>
              <a:rPr lang="zh-CN" altLang="en-US" sz="2222" b="0" dirty="0"/>
              <a:t>性能的关键因素 </a:t>
            </a:r>
          </a:p>
          <a:p>
            <a:pPr eaLnBrk="1" hangingPunct="1">
              <a:lnSpc>
                <a:spcPct val="150000"/>
              </a:lnSpc>
              <a:defRPr/>
            </a:pPr>
            <a:r>
              <a:rPr lang="zh-CN" altLang="en-US" sz="2222" b="0" dirty="0"/>
              <a:t>由于关系表达式的语义级别很高，使关系系统可以从关系表达式中分析查询语义，提供了执行查询优化的可能性  </a:t>
            </a:r>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由</a:t>
            </a:r>
            <a:r>
              <a:rPr lang="en-US" altLang="zh-CN"/>
              <a:t>DBMS</a:t>
            </a:r>
            <a:r>
              <a:t>进行查询优化的好处</a:t>
            </a:r>
          </a:p>
        </p:txBody>
      </p:sp>
      <p:sp>
        <p:nvSpPr>
          <p:cNvPr id="218115" name="Rectangle 3"/>
          <p:cNvSpPr>
            <a:spLocks noGrp="1" noChangeArrowheads="1"/>
          </p:cNvSpPr>
          <p:nvPr>
            <p:ph sz="quarter" idx="10"/>
          </p:nvPr>
        </p:nvSpPr>
        <p:spPr bwMode="auto"/>
        <p:txBody>
          <a:bodyPr/>
          <a:lstStyle/>
          <a:p>
            <a:pPr eaLnBrk="1" hangingPunct="1">
              <a:lnSpc>
                <a:spcPct val="150000"/>
              </a:lnSpc>
              <a:defRPr/>
            </a:pPr>
            <a:r>
              <a:rPr lang="zh-CN" altLang="en-US" sz="2222" dirty="0"/>
              <a:t>用户不必考虑如何最好地表达查询以获得较好的效率</a:t>
            </a:r>
          </a:p>
          <a:p>
            <a:pPr eaLnBrk="1" hangingPunct="1">
              <a:lnSpc>
                <a:spcPct val="150000"/>
              </a:lnSpc>
              <a:defRPr/>
            </a:pPr>
            <a:r>
              <a:rPr lang="zh-CN" altLang="en-US" sz="2222" dirty="0"/>
              <a:t>系统可以比用户程序的优化做得更好</a:t>
            </a:r>
          </a:p>
          <a:p>
            <a:pPr lvl="1" eaLnBrk="1" hangingPunct="1">
              <a:lnSpc>
                <a:spcPct val="150000"/>
              </a:lnSpc>
              <a:defRPr/>
            </a:pPr>
            <a:r>
              <a:rPr lang="zh-CN" altLang="en-US" sz="1778" dirty="0"/>
              <a:t>优化器可以从数据字典中获取许多统计信息，而用户程序则难以获得这些信息 </a:t>
            </a:r>
          </a:p>
          <a:p>
            <a:pPr lvl="1" eaLnBrk="1" hangingPunct="1">
              <a:lnSpc>
                <a:spcPct val="150000"/>
              </a:lnSpc>
              <a:defRPr/>
            </a:pPr>
            <a:r>
              <a:rPr lang="zh-CN" altLang="en-US" sz="1778" dirty="0"/>
              <a:t>如果数据库的物理统计信息改变了，系统可以自动对查询重新优化以选择相适应的执行计划。</a:t>
            </a:r>
          </a:p>
          <a:p>
            <a:pPr lvl="1" eaLnBrk="1" hangingPunct="1">
              <a:lnSpc>
                <a:spcPct val="150000"/>
              </a:lnSpc>
              <a:defRPr/>
            </a:pPr>
            <a:r>
              <a:rPr lang="zh-CN" altLang="en-US" sz="1778" dirty="0"/>
              <a:t>在非关系系统中必须重写程序，而重写程序在实际应用中往往是不太可能的。</a:t>
            </a:r>
          </a:p>
          <a:p>
            <a:pPr lvl="1" eaLnBrk="1" hangingPunct="1">
              <a:lnSpc>
                <a:spcPct val="150000"/>
              </a:lnSpc>
              <a:defRPr/>
            </a:pPr>
            <a:r>
              <a:rPr lang="zh-CN" altLang="en-US" sz="1778" dirty="0"/>
              <a:t>优化器可以考虑数百种不同的执行计划，而程序员一般只能考虑有限的几种可能性。</a:t>
            </a:r>
          </a:p>
          <a:p>
            <a:pPr lvl="1" eaLnBrk="1" hangingPunct="1">
              <a:lnSpc>
                <a:spcPct val="150000"/>
              </a:lnSpc>
              <a:defRPr/>
            </a:pPr>
            <a:r>
              <a:rPr lang="zh-CN" altLang="en-US" sz="1778" dirty="0"/>
              <a:t>优化器中包括了很多复杂的优化技术</a:t>
            </a: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查看源图像">
            <a:extLst>
              <a:ext uri="{FF2B5EF4-FFF2-40B4-BE49-F238E27FC236}">
                <a16:creationId xmlns:a16="http://schemas.microsoft.com/office/drawing/2014/main" id="{4B2ED35D-0F77-4B8E-882A-72721C8238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4" y="985292"/>
            <a:ext cx="9906971" cy="4032448"/>
          </a:xfrm>
          <a:prstGeom prst="rect">
            <a:avLst/>
          </a:prstGeom>
          <a:noFill/>
          <a:extLst>
            <a:ext uri="{909E8E84-426E-40DD-AFC4-6F175D3DCCD1}">
              <a14:hiddenFill xmlns:a14="http://schemas.microsoft.com/office/drawing/2010/main">
                <a:solidFill>
                  <a:srgbClr val="FFFFFF"/>
                </a:solidFill>
              </a14:hiddenFill>
            </a:ext>
          </a:extLst>
        </p:spPr>
      </p:pic>
      <p:sp>
        <p:nvSpPr>
          <p:cNvPr id="3891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数据库物理存储</a:t>
            </a:r>
            <a:endParaRPr dirty="0"/>
          </a:p>
        </p:txBody>
      </p:sp>
    </p:spTree>
    <p:extLst>
      <p:ext uri="{BB962C8B-B14F-4D97-AF65-F5344CB8AC3E}">
        <p14:creationId xmlns:p14="http://schemas.microsoft.com/office/powerpoint/2010/main" val="928569086"/>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218" name="TextBox 3"/>
          <p:cNvSpPr txBox="1">
            <a:spLocks noChangeArrowheads="1"/>
          </p:cNvSpPr>
          <p:nvPr/>
        </p:nvSpPr>
        <p:spPr bwMode="auto">
          <a:xfrm>
            <a:off x="3922889" y="1947334"/>
            <a:ext cx="3256139" cy="55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查询处理</a:t>
            </a:r>
          </a:p>
        </p:txBody>
      </p:sp>
      <p:sp>
        <p:nvSpPr>
          <p:cNvPr id="12" name="矩形 48"/>
          <p:cNvSpPr>
            <a:spLocks noChangeArrowheads="1"/>
          </p:cNvSpPr>
          <p:nvPr/>
        </p:nvSpPr>
        <p:spPr bwMode="auto">
          <a:xfrm>
            <a:off x="4464404" y="2652889"/>
            <a:ext cx="3374319" cy="1045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p>
            <a:pPr marL="317497" indent="-317497" eaLnBrk="1" hangingPunct="1">
              <a:lnSpc>
                <a:spcPct val="120000"/>
              </a:lnSpc>
              <a:spcBef>
                <a:spcPts val="520"/>
              </a:spcBef>
              <a:buFont typeface="Wingdings" panose="05000000000000000000" pitchFamily="2" charset="2"/>
              <a:buChar char="l"/>
              <a:defRPr/>
            </a:pPr>
            <a:r>
              <a:rPr lang="zh-CN" altLang="en-US" sz="1556">
                <a:solidFill>
                  <a:srgbClr val="FF0000"/>
                </a:solidFill>
                <a:latin typeface="微软雅黑" pitchFamily="34" charset="-122"/>
                <a:ea typeface="微软雅黑" pitchFamily="34" charset="-122"/>
              </a:rPr>
              <a:t>几种数据库的体系结构</a:t>
            </a:r>
            <a:endParaRPr lang="en-US" altLang="zh-CN" sz="1556">
              <a:solidFill>
                <a:srgbClr val="FF0000"/>
              </a:solidFill>
              <a:latin typeface="微软雅黑" pitchFamily="34" charset="-122"/>
              <a:ea typeface="微软雅黑" pitchFamily="34" charset="-122"/>
            </a:endParaRPr>
          </a:p>
          <a:p>
            <a:pPr marL="317497" indent="-317497" eaLnBrk="1" hangingPunct="1">
              <a:lnSpc>
                <a:spcPct val="120000"/>
              </a:lnSpc>
              <a:spcBef>
                <a:spcPts val="520"/>
              </a:spcBef>
              <a:buFont typeface="Wingdings" panose="05000000000000000000" pitchFamily="2" charset="2"/>
              <a:buChar char="l"/>
              <a:defRPr/>
            </a:pPr>
            <a:r>
              <a:rPr lang="zh-CN" altLang="en-US" sz="1556">
                <a:solidFill>
                  <a:schemeClr val="bg1">
                    <a:lumMod val="50000"/>
                  </a:schemeClr>
                </a:solidFill>
                <a:latin typeface="微软雅黑" pitchFamily="34" charset="-122"/>
                <a:ea typeface="微软雅黑" pitchFamily="34" charset="-122"/>
              </a:rPr>
              <a:t>查询处理步骤</a:t>
            </a:r>
            <a:endParaRPr lang="en-US" altLang="zh-CN" sz="1556">
              <a:solidFill>
                <a:schemeClr val="bg1">
                  <a:lumMod val="50000"/>
                </a:schemeClr>
              </a:solidFill>
              <a:latin typeface="微软雅黑" pitchFamily="34" charset="-122"/>
              <a:ea typeface="微软雅黑" pitchFamily="34" charset="-122"/>
            </a:endParaRPr>
          </a:p>
          <a:p>
            <a:pPr marL="317497" indent="-317497" eaLnBrk="1" hangingPunct="1">
              <a:lnSpc>
                <a:spcPct val="120000"/>
              </a:lnSpc>
              <a:spcBef>
                <a:spcPts val="520"/>
              </a:spcBef>
              <a:buFont typeface="Wingdings" panose="05000000000000000000" pitchFamily="2" charset="2"/>
              <a:buChar char="l"/>
              <a:defRPr/>
            </a:pPr>
            <a:r>
              <a:rPr lang="zh-CN" altLang="en-US" sz="1556">
                <a:solidFill>
                  <a:schemeClr val="bg1">
                    <a:lumMod val="50000"/>
                  </a:schemeClr>
                </a:solidFill>
                <a:latin typeface="微软雅黑" pitchFamily="34" charset="-122"/>
                <a:ea typeface="微软雅黑" pitchFamily="34" charset="-122"/>
              </a:rPr>
              <a:t>查询操作算法示例 </a:t>
            </a:r>
          </a:p>
        </p:txBody>
      </p:sp>
      <p:sp>
        <p:nvSpPr>
          <p:cNvPr id="11" name="椭圆 10"/>
          <p:cNvSpPr/>
          <p:nvPr/>
        </p:nvSpPr>
        <p:spPr>
          <a:xfrm>
            <a:off x="2979209" y="2136070"/>
            <a:ext cx="869597" cy="883708"/>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hangingPunct="1">
              <a:spcBef>
                <a:spcPct val="20000"/>
              </a:spcBef>
              <a:defRPr/>
            </a:pPr>
            <a:endParaRPr lang="zh-CN" altLang="en-US" sz="3556">
              <a:latin typeface="Impact" pitchFamily="34" charset="0"/>
            </a:endParaRPr>
          </a:p>
        </p:txBody>
      </p:sp>
      <p:sp>
        <p:nvSpPr>
          <p:cNvPr id="13" name="椭圆 12"/>
          <p:cNvSpPr/>
          <p:nvPr/>
        </p:nvSpPr>
        <p:spPr>
          <a:xfrm>
            <a:off x="3053292" y="2204862"/>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eaLnBrk="1" hangingPunct="1">
              <a:spcBef>
                <a:spcPct val="20000"/>
              </a:spcBef>
              <a:defRPr/>
            </a:pPr>
            <a:r>
              <a:rPr lang="en-US" altLang="zh-CN" sz="4889" dirty="0">
                <a:latin typeface="Impact" panose="020B0806030902050204" pitchFamily="34" charset="0"/>
              </a:rPr>
              <a:t>1</a:t>
            </a:r>
            <a:endParaRPr lang="zh-CN" altLang="en-US" sz="4889" dirty="0">
              <a:latin typeface="Impact" panose="020B0806030902050204" pitchFamily="34" charset="0"/>
            </a:endParaRPr>
          </a:p>
        </p:txBody>
      </p:sp>
      <p:cxnSp>
        <p:nvCxnSpPr>
          <p:cNvPr id="14" name="直接连接符 13"/>
          <p:cNvCxnSpPr>
            <a:cxnSpLocks/>
            <a:stCxn id="11" idx="6"/>
          </p:cNvCxnSpPr>
          <p:nvPr/>
        </p:nvCxnSpPr>
        <p:spPr>
          <a:xfrm flipV="1">
            <a:off x="3848806" y="2572719"/>
            <a:ext cx="3745363" cy="5205"/>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p3-sign.toutiaoimg.com/tos-cn-i-qvj2lq49k0/e2e860e32d2246ccba0c5aaafa385b8a~noop.image?_iz=58558&amp;from=article.pc_detail&amp;x-expires=1668581335&amp;x-signature=s6BMrUqw1HNFq%2Fl8zD7cklVN5K8%3D">
            <a:extLst>
              <a:ext uri="{FF2B5EF4-FFF2-40B4-BE49-F238E27FC236}">
                <a16:creationId xmlns:a16="http://schemas.microsoft.com/office/drawing/2014/main" id="{C3E5C8DB-90E5-49BB-A0D6-C6D88F690D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072" y="3696523"/>
            <a:ext cx="3600402" cy="201003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98DEEABB-A936-4833-AFEB-622049D7FCFD}"/>
              </a:ext>
            </a:extLst>
          </p:cNvPr>
          <p:cNvSpPr>
            <a:spLocks noGrp="1"/>
          </p:cNvSpPr>
          <p:nvPr>
            <p:ph type="title"/>
          </p:nvPr>
        </p:nvSpPr>
        <p:spPr/>
        <p:txBody>
          <a:bodyPr/>
          <a:lstStyle/>
          <a:p>
            <a:r>
              <a:rPr lang="zh-CN" altLang="en-US" dirty="0"/>
              <a:t>执行代价开销</a:t>
            </a:r>
          </a:p>
        </p:txBody>
      </p:sp>
      <p:pic>
        <p:nvPicPr>
          <p:cNvPr id="2050" name="Picture 2" descr="https://p3-sign.toutiaoimg.com/tos-cn-i-qvj2lq49k0/5f406dcb19854293af5c8fc087fd0ff0~noop.image?_iz=58558&amp;from=article.pc_detail&amp;x-expires=1668581335&amp;x-signature=7J8p9fufHS76QIA54Dt4hJRxq3w%3D">
            <a:extLst>
              <a:ext uri="{FF2B5EF4-FFF2-40B4-BE49-F238E27FC236}">
                <a16:creationId xmlns:a16="http://schemas.microsoft.com/office/drawing/2014/main" id="{50FA44F1-DAFD-47AB-892D-9F320F67AC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77" y="3696523"/>
            <a:ext cx="5139527" cy="20100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C038C705-3DEE-4E26-9DF8-9010E4203079}"/>
              </a:ext>
            </a:extLst>
          </p:cNvPr>
          <p:cNvSpPr>
            <a:spLocks noGrp="1" noChangeArrowheads="1"/>
          </p:cNvSpPr>
          <p:nvPr>
            <p:ph sz="quarter" idx="10"/>
          </p:nvPr>
        </p:nvSpPr>
        <p:spPr bwMode="auto">
          <a:xfrm>
            <a:off x="687513" y="769938"/>
            <a:ext cx="9001000" cy="4319587"/>
          </a:xfrm>
        </p:spPr>
        <p:txBody>
          <a:bodyPr/>
          <a:lstStyle/>
          <a:p>
            <a:pPr eaLnBrk="1" hangingPunct="1">
              <a:lnSpc>
                <a:spcPct val="150000"/>
              </a:lnSpc>
              <a:defRPr/>
            </a:pPr>
            <a:r>
              <a:rPr lang="zh-CN" altLang="en-US" sz="2400" dirty="0"/>
              <a:t>集中式数据库执行开销：</a:t>
            </a:r>
          </a:p>
          <a:p>
            <a:pPr lvl="1">
              <a:lnSpc>
                <a:spcPct val="150000"/>
              </a:lnSpc>
              <a:buFont typeface="Calibri" panose="020F0502020204030204" pitchFamily="34" charset="0"/>
              <a:buChar char="⁻"/>
              <a:defRPr/>
            </a:pPr>
            <a:r>
              <a:rPr lang="en-US" altLang="zh-CN" sz="2000" dirty="0"/>
              <a:t>I/O</a:t>
            </a:r>
            <a:r>
              <a:rPr lang="zh-CN" altLang="en-US" sz="2000" dirty="0"/>
              <a:t>代价（磁盘</a:t>
            </a:r>
            <a:r>
              <a:rPr lang="zh-CN" altLang="en-US" sz="2000" dirty="0">
                <a:latin typeface="华文中宋" panose="02010600040101010101" pitchFamily="2" charset="-122"/>
                <a:ea typeface="华文中宋" panose="02010600040101010101" pitchFamily="2" charset="-122"/>
              </a:rPr>
              <a:t>存取块数）、</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代价（处理时间</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、内存访问开销 </a:t>
            </a:r>
          </a:p>
          <a:p>
            <a:pPr marL="265113" indent="-265113">
              <a:defRPr/>
            </a:pPr>
            <a:r>
              <a:rPr lang="zh-CN" altLang="en-US" sz="2400" dirty="0"/>
              <a:t>分布式数据库：</a:t>
            </a:r>
          </a:p>
          <a:p>
            <a:pPr lvl="1">
              <a:lnSpc>
                <a:spcPct val="150000"/>
              </a:lnSpc>
              <a:buFont typeface="Calibri" panose="020F0502020204030204" pitchFamily="34" charset="0"/>
              <a:buChar char="⁻"/>
              <a:defRPr/>
            </a:pPr>
            <a:r>
              <a:rPr lang="zh-CN" altLang="en-US" sz="2000" dirty="0">
                <a:latin typeface="华文中宋" panose="02010600040101010101" pitchFamily="2" charset="-122"/>
                <a:ea typeface="华文中宋" panose="02010600040101010101" pitchFamily="2" charset="-122"/>
              </a:rPr>
              <a:t>总代价</a:t>
            </a:r>
            <a:r>
              <a:rPr lang="en-US" altLang="zh-CN" sz="2000" dirty="0">
                <a:latin typeface="华文中宋" panose="02010600040101010101" pitchFamily="2" charset="-122"/>
                <a:ea typeface="华文中宋" panose="02010600040101010101" pitchFamily="2" charset="-122"/>
              </a:rPr>
              <a:t>=I/O</a:t>
            </a:r>
            <a:r>
              <a:rPr lang="zh-CN" altLang="en-US" sz="2000" dirty="0">
                <a:latin typeface="华文中宋" panose="02010600040101010101" pitchFamily="2" charset="-122"/>
                <a:ea typeface="华文中宋" panose="02010600040101010101" pitchFamily="2" charset="-122"/>
              </a:rPr>
              <a:t>代价 </a:t>
            </a:r>
            <a:r>
              <a:rPr lang="en-US" altLang="zh-CN" sz="2000" dirty="0">
                <a:latin typeface="华文中宋" panose="02010600040101010101" pitchFamily="2" charset="-122"/>
                <a:ea typeface="华文中宋" panose="02010600040101010101" pitchFamily="2" charset="-122"/>
              </a:rPr>
              <a:t>+ CPU</a:t>
            </a:r>
            <a:r>
              <a:rPr lang="zh-CN" altLang="en-US" sz="2000" dirty="0">
                <a:latin typeface="华文中宋" panose="02010600040101010101" pitchFamily="2" charset="-122"/>
                <a:ea typeface="华文中宋" panose="02010600040101010101" pitchFamily="2" charset="-122"/>
              </a:rPr>
              <a:t>代价 </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内存访问开销 ＋ 通信代价 </a:t>
            </a:r>
          </a:p>
        </p:txBody>
      </p:sp>
      <p:sp>
        <p:nvSpPr>
          <p:cNvPr id="7" name="矩形 1">
            <a:extLst>
              <a:ext uri="{FF2B5EF4-FFF2-40B4-BE49-F238E27FC236}">
                <a16:creationId xmlns:a16="http://schemas.microsoft.com/office/drawing/2014/main" id="{DE231E55-3092-49AB-9F9E-E6B02268F567}"/>
              </a:ext>
            </a:extLst>
          </p:cNvPr>
          <p:cNvSpPr>
            <a:spLocks noChangeArrowheads="1"/>
          </p:cNvSpPr>
          <p:nvPr/>
        </p:nvSpPr>
        <p:spPr bwMode="auto">
          <a:xfrm>
            <a:off x="3279800" y="3103875"/>
            <a:ext cx="323518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667" b="1" dirty="0">
                <a:solidFill>
                  <a:srgbClr val="FF0000"/>
                </a:solidFill>
                <a:latin typeface="微软雅黑" panose="020B0503020204020204" pitchFamily="34" charset="-122"/>
                <a:ea typeface="微软雅黑" panose="020B0503020204020204" pitchFamily="34" charset="-122"/>
              </a:rPr>
              <a:t>I/O</a:t>
            </a:r>
            <a:r>
              <a:rPr lang="zh-CN" altLang="en-US" sz="2667" b="1" dirty="0">
                <a:solidFill>
                  <a:srgbClr val="FF0000"/>
                </a:solidFill>
                <a:latin typeface="微软雅黑" panose="020B0503020204020204" pitchFamily="34" charset="-122"/>
                <a:ea typeface="微软雅黑" panose="020B0503020204020204" pitchFamily="34" charset="-122"/>
              </a:rPr>
              <a:t>代价是最主要的 </a:t>
            </a:r>
            <a:endParaRPr lang="zh-CN" altLang="en-US" sz="4889" b="1" dirty="0"/>
          </a:p>
        </p:txBody>
      </p:sp>
    </p:spTree>
    <p:extLst>
      <p:ext uri="{BB962C8B-B14F-4D97-AF65-F5344CB8AC3E}">
        <p14:creationId xmlns:p14="http://schemas.microsoft.com/office/powerpoint/2010/main" val="926362560"/>
      </p:ext>
    </p:extLst>
  </p:cSld>
  <p:clrMapOvr>
    <a:masterClrMapping/>
  </p:clrMapOvr>
  <p:transition advTm="109595">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查询优化的必要性论证举例 </a:t>
            </a:r>
          </a:p>
        </p:txBody>
      </p:sp>
      <p:sp>
        <p:nvSpPr>
          <p:cNvPr id="220163" name="Rectangle 3"/>
          <p:cNvSpPr>
            <a:spLocks noGrp="1" noChangeArrowheads="1"/>
          </p:cNvSpPr>
          <p:nvPr>
            <p:ph sz="quarter" idx="10"/>
          </p:nvPr>
        </p:nvSpPr>
        <p:spPr bwMode="auto"/>
        <p:txBody>
          <a:bodyPr/>
          <a:lstStyle/>
          <a:p>
            <a:pPr marL="0" indent="0" eaLnBrk="1" hangingPunct="1">
              <a:lnSpc>
                <a:spcPct val="150000"/>
              </a:lnSpc>
              <a:buNone/>
              <a:defRPr/>
            </a:pPr>
            <a:r>
              <a:rPr lang="zh-CN" altLang="en-US" sz="2222" dirty="0"/>
              <a:t>例：求选修了课程Ｃ</a:t>
            </a:r>
            <a:r>
              <a:rPr lang="en-US" altLang="zh-CN" sz="2222" dirty="0"/>
              <a:t>2</a:t>
            </a:r>
            <a:r>
              <a:rPr lang="zh-CN" altLang="en-US" sz="2222" dirty="0"/>
              <a:t>的学生姓名</a:t>
            </a:r>
          </a:p>
          <a:p>
            <a:pPr marL="0" indent="0" eaLnBrk="1" hangingPunct="1">
              <a:lnSpc>
                <a:spcPct val="150000"/>
              </a:lnSpc>
              <a:buNone/>
              <a:defRPr/>
            </a:pPr>
            <a:r>
              <a:rPr lang="zh-CN" altLang="en-US" sz="2222" dirty="0"/>
              <a:t> 	</a:t>
            </a:r>
            <a:r>
              <a:rPr lang="en-US" altLang="zh-CN" sz="2222" b="0" dirty="0"/>
              <a:t>SELECT  </a:t>
            </a:r>
            <a:r>
              <a:rPr lang="en-US" altLang="zh-CN" sz="2222" b="0" dirty="0" err="1"/>
              <a:t>Student.Sname</a:t>
            </a:r>
            <a:endParaRPr lang="en-US" altLang="zh-CN" sz="2222" b="0" dirty="0"/>
          </a:p>
          <a:p>
            <a:pPr marL="0" indent="0" eaLnBrk="1" hangingPunct="1">
              <a:lnSpc>
                <a:spcPct val="150000"/>
              </a:lnSpc>
              <a:buNone/>
              <a:defRPr/>
            </a:pPr>
            <a:r>
              <a:rPr lang="en-US" altLang="zh-CN" sz="2222" b="0" dirty="0"/>
              <a:t>	FROM    Student, SC</a:t>
            </a:r>
          </a:p>
          <a:p>
            <a:pPr marL="0" indent="0" eaLnBrk="1" hangingPunct="1">
              <a:lnSpc>
                <a:spcPct val="150000"/>
              </a:lnSpc>
              <a:buNone/>
              <a:defRPr/>
            </a:pPr>
            <a:r>
              <a:rPr lang="en-US" altLang="zh-CN" sz="2222" b="0" dirty="0"/>
              <a:t>	WHERE  </a:t>
            </a:r>
            <a:r>
              <a:rPr lang="en-US" altLang="zh-CN" sz="2222" b="0" dirty="0" err="1"/>
              <a:t>Student.Sno</a:t>
            </a:r>
            <a:r>
              <a:rPr lang="en-US" altLang="zh-CN" sz="2222" b="0" dirty="0"/>
              <a:t>=</a:t>
            </a:r>
            <a:r>
              <a:rPr lang="en-US" altLang="zh-CN" sz="2222" b="0" dirty="0" err="1"/>
              <a:t>SC.Sno</a:t>
            </a:r>
            <a:endParaRPr lang="en-US" altLang="zh-CN" sz="2222" b="0" dirty="0"/>
          </a:p>
          <a:p>
            <a:pPr marL="0" indent="0" eaLnBrk="1" hangingPunct="1">
              <a:lnSpc>
                <a:spcPct val="150000"/>
              </a:lnSpc>
              <a:buNone/>
              <a:defRPr/>
            </a:pPr>
            <a:r>
              <a:rPr lang="en-US" altLang="zh-CN" sz="2222" b="0" dirty="0"/>
              <a:t>	              AND  </a:t>
            </a:r>
            <a:r>
              <a:rPr lang="en-US" altLang="zh-CN" sz="2222" b="0" dirty="0" err="1"/>
              <a:t>SC.Cno</a:t>
            </a:r>
            <a:r>
              <a:rPr lang="en-US" altLang="zh-CN" sz="2222" b="0" dirty="0"/>
              <a:t>=‘C2'</a:t>
            </a:r>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查询过程的假设条件</a:t>
            </a:r>
          </a:p>
        </p:txBody>
      </p:sp>
      <p:sp>
        <p:nvSpPr>
          <p:cNvPr id="36867" name="Rectangle 3"/>
          <p:cNvSpPr>
            <a:spLocks noGrp="1" noChangeArrowheads="1"/>
          </p:cNvSpPr>
          <p:nvPr>
            <p:ph sz="quarter" idx="10"/>
          </p:nvPr>
        </p:nvSpPr>
        <p:spPr>
          <a:xfrm>
            <a:off x="687512" y="769938"/>
            <a:ext cx="9145015" cy="4319587"/>
          </a:xfrm>
        </p:spPr>
        <p:txBody>
          <a:bodyPr/>
          <a:lstStyle/>
          <a:p>
            <a:pPr eaLnBrk="1" hangingPunct="1">
              <a:lnSpc>
                <a:spcPct val="150000"/>
              </a:lnSpc>
              <a:defRPr/>
            </a:pPr>
            <a:r>
              <a:rPr lang="zh-CN" altLang="en-US" sz="2222" dirty="0"/>
              <a:t>假设</a:t>
            </a:r>
            <a:r>
              <a:rPr lang="en-US" altLang="zh-CN" sz="2222" dirty="0"/>
              <a:t>1</a:t>
            </a:r>
            <a:r>
              <a:rPr lang="zh-CN" altLang="en-US" sz="2222" b="0" dirty="0"/>
              <a:t>：外存：（</a:t>
            </a:r>
            <a:r>
              <a:rPr lang="en-US" altLang="zh-CN" sz="2222" b="0" dirty="0"/>
              <a:t>Student:1000</a:t>
            </a:r>
            <a:r>
              <a:rPr lang="zh-CN" altLang="en-US" sz="2222" b="0" dirty="0"/>
              <a:t>条，</a:t>
            </a:r>
            <a:r>
              <a:rPr lang="en-US" altLang="zh-CN" sz="2222" b="0" dirty="0"/>
              <a:t>SC:10000</a:t>
            </a:r>
            <a:r>
              <a:rPr lang="zh-CN" altLang="en-US" sz="2222" b="0" dirty="0"/>
              <a:t>条，选修</a:t>
            </a:r>
            <a:r>
              <a:rPr lang="en-US" altLang="zh-CN" sz="2222" b="0" dirty="0"/>
              <a:t>C2</a:t>
            </a:r>
            <a:r>
              <a:rPr lang="zh-CN" altLang="en-US" sz="2222" b="0" dirty="0"/>
              <a:t>号课程：</a:t>
            </a:r>
            <a:r>
              <a:rPr lang="en-US" altLang="zh-CN" sz="2222" b="0" dirty="0"/>
              <a:t>50</a:t>
            </a:r>
            <a:r>
              <a:rPr lang="zh-CN" altLang="en-US" sz="2222" b="0" dirty="0"/>
              <a:t>条）</a:t>
            </a:r>
          </a:p>
          <a:p>
            <a:pPr eaLnBrk="1" hangingPunct="1">
              <a:lnSpc>
                <a:spcPct val="150000"/>
              </a:lnSpc>
              <a:defRPr/>
            </a:pPr>
            <a:r>
              <a:rPr lang="zh-CN" altLang="en-US" sz="2222" dirty="0"/>
              <a:t>假设</a:t>
            </a:r>
            <a:r>
              <a:rPr lang="en-US" altLang="zh-CN" sz="2222" dirty="0"/>
              <a:t>2</a:t>
            </a:r>
            <a:r>
              <a:rPr lang="zh-CN" altLang="en-US" sz="2222" b="0" dirty="0"/>
              <a:t>：一个内存块装元组：</a:t>
            </a:r>
            <a:r>
              <a:rPr lang="en-US" altLang="zh-CN" sz="2222" b="0" dirty="0"/>
              <a:t>10</a:t>
            </a:r>
            <a:r>
              <a:rPr lang="zh-CN" altLang="en-US" sz="2222" b="0" dirty="0"/>
              <a:t>个</a:t>
            </a:r>
            <a:r>
              <a:rPr lang="en-US" altLang="zh-CN" sz="2222" b="0" dirty="0"/>
              <a:t>Student,   </a:t>
            </a:r>
            <a:r>
              <a:rPr lang="zh-CN" altLang="en-US" sz="2222" b="0" dirty="0"/>
              <a:t>或</a:t>
            </a:r>
            <a:r>
              <a:rPr lang="en-US" altLang="zh-CN" sz="2222" b="0" dirty="0"/>
              <a:t>100</a:t>
            </a:r>
            <a:r>
              <a:rPr lang="zh-CN" altLang="en-US" sz="2222" b="0" dirty="0"/>
              <a:t>个</a:t>
            </a:r>
            <a:r>
              <a:rPr lang="en-US" altLang="zh-CN" sz="2222" b="0" dirty="0"/>
              <a:t>SC</a:t>
            </a:r>
            <a:r>
              <a:rPr lang="zh-CN" altLang="en-US" sz="2222" b="0" dirty="0"/>
              <a:t>，</a:t>
            </a:r>
            <a:r>
              <a:rPr lang="en-US" altLang="zh-CN" sz="2222" b="0" dirty="0"/>
              <a:t> </a:t>
            </a:r>
            <a:r>
              <a:rPr lang="zh-CN" altLang="en-US" sz="2222" b="0" dirty="0"/>
              <a:t>内存中一次可以存放</a:t>
            </a:r>
            <a:r>
              <a:rPr lang="en-US" altLang="zh-CN" sz="2222" b="0" dirty="0"/>
              <a:t>:  5</a:t>
            </a:r>
            <a:r>
              <a:rPr lang="zh-CN" altLang="en-US" sz="2222" b="0" dirty="0"/>
              <a:t>块</a:t>
            </a:r>
            <a:r>
              <a:rPr lang="en-US" altLang="zh-CN" sz="2222" b="0" dirty="0"/>
              <a:t>Student</a:t>
            </a:r>
            <a:r>
              <a:rPr lang="zh-CN" altLang="en-US" sz="2222" b="0" dirty="0"/>
              <a:t>元组，</a:t>
            </a:r>
            <a:r>
              <a:rPr lang="en-US" altLang="zh-CN" sz="2222" b="0" dirty="0"/>
              <a:t>1</a:t>
            </a:r>
            <a:r>
              <a:rPr lang="zh-CN" altLang="en-US" sz="2222" b="0" dirty="0"/>
              <a:t>块</a:t>
            </a:r>
            <a:r>
              <a:rPr lang="en-US" altLang="zh-CN" sz="2222" b="0" dirty="0"/>
              <a:t>SC</a:t>
            </a:r>
            <a:r>
              <a:rPr lang="zh-CN" altLang="en-US" sz="2222" b="0" dirty="0"/>
              <a:t>元组和若干块连接结果元组</a:t>
            </a:r>
          </a:p>
          <a:p>
            <a:pPr eaLnBrk="1" hangingPunct="1">
              <a:lnSpc>
                <a:spcPct val="150000"/>
              </a:lnSpc>
              <a:defRPr/>
            </a:pPr>
            <a:r>
              <a:rPr lang="zh-CN" altLang="en-US" sz="2222" dirty="0"/>
              <a:t>假设</a:t>
            </a:r>
            <a:r>
              <a:rPr lang="en-US" altLang="zh-CN" sz="2222" dirty="0"/>
              <a:t>3</a:t>
            </a:r>
            <a:r>
              <a:rPr lang="zh-CN" altLang="en-US" sz="2222" b="0" dirty="0"/>
              <a:t>：读写速度：</a:t>
            </a:r>
            <a:r>
              <a:rPr lang="en-US" altLang="zh-CN" sz="2222" b="0" dirty="0"/>
              <a:t>20</a:t>
            </a:r>
            <a:r>
              <a:rPr lang="zh-CN" altLang="en-US" sz="2222" b="0" dirty="0"/>
              <a:t>块</a:t>
            </a:r>
            <a:r>
              <a:rPr lang="en-US" altLang="zh-CN" sz="2222" b="0" dirty="0"/>
              <a:t>/</a:t>
            </a:r>
            <a:r>
              <a:rPr lang="zh-CN" altLang="en-US" sz="2222" b="0" dirty="0"/>
              <a:t>秒</a:t>
            </a:r>
          </a:p>
          <a:p>
            <a:pPr eaLnBrk="1" hangingPunct="1">
              <a:lnSpc>
                <a:spcPct val="150000"/>
              </a:lnSpc>
              <a:defRPr/>
            </a:pPr>
            <a:r>
              <a:rPr lang="zh-CN" altLang="en-US" sz="2222" dirty="0"/>
              <a:t>假设</a:t>
            </a:r>
            <a:r>
              <a:rPr lang="en-US" altLang="zh-CN" sz="2222" dirty="0"/>
              <a:t>4</a:t>
            </a:r>
            <a:r>
              <a:rPr lang="zh-CN" altLang="en-US" sz="2222" b="0" dirty="0"/>
              <a:t>：连接方法：基于数据块的嵌套循环法  </a:t>
            </a:r>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执行策略</a:t>
            </a:r>
            <a:r>
              <a:rPr lang="en-US" altLang="zh-CN"/>
              <a:t>1</a:t>
            </a:r>
          </a:p>
        </p:txBody>
      </p:sp>
      <p:sp>
        <p:nvSpPr>
          <p:cNvPr id="222211" name="Rectangle 3"/>
          <p:cNvSpPr>
            <a:spLocks noGrp="1" noChangeArrowheads="1"/>
          </p:cNvSpPr>
          <p:nvPr>
            <p:ph sz="quarter" idx="10"/>
          </p:nvPr>
        </p:nvSpPr>
        <p:spPr bwMode="auto"/>
        <p:txBody>
          <a:bodyPr/>
          <a:lstStyle/>
          <a:p>
            <a:pPr marL="0" indent="0" eaLnBrk="1" hangingPunct="1">
              <a:lnSpc>
                <a:spcPct val="150000"/>
              </a:lnSpc>
              <a:buNone/>
              <a:defRPr/>
            </a:pPr>
            <a:r>
              <a:rPr lang="zh-CN" altLang="en-US" sz="2222"/>
              <a:t>Ｑ</a:t>
            </a:r>
            <a:r>
              <a:rPr lang="en-US" altLang="zh-CN" sz="2222"/>
              <a:t>1</a:t>
            </a:r>
            <a:r>
              <a:rPr lang="zh-CN" altLang="en-US" sz="2222"/>
              <a:t>＝ </a:t>
            </a:r>
            <a:r>
              <a:rPr lang="en-US" altLang="zh-CN" sz="2222" err="1"/>
              <a:t>П</a:t>
            </a:r>
            <a:r>
              <a:rPr lang="en-US" altLang="zh-CN" sz="2222" baseline="-25000" err="1"/>
              <a:t>Sname</a:t>
            </a:r>
            <a:r>
              <a:rPr lang="en-US" altLang="zh-CN" sz="2222"/>
              <a:t>(</a:t>
            </a:r>
            <a:r>
              <a:rPr lang="en-US" altLang="zh-CN" sz="2222" err="1"/>
              <a:t>б</a:t>
            </a:r>
            <a:r>
              <a:rPr lang="en-US" altLang="zh-CN" sz="2222" baseline="-25000" err="1"/>
              <a:t>Student.Sno</a:t>
            </a:r>
            <a:r>
              <a:rPr lang="en-US" altLang="zh-CN" sz="2222" baseline="-25000"/>
              <a:t>=</a:t>
            </a:r>
            <a:r>
              <a:rPr lang="en-US" altLang="zh-CN" sz="2222" baseline="-25000" err="1"/>
              <a:t>SC.Sno</a:t>
            </a:r>
            <a:r>
              <a:rPr lang="en-US" altLang="zh-CN" sz="2222" baseline="-25000"/>
              <a:t> ∧</a:t>
            </a:r>
            <a:r>
              <a:rPr lang="en-US" altLang="zh-CN" sz="2222" baseline="-25000" err="1"/>
              <a:t>SC.Cno</a:t>
            </a:r>
            <a:r>
              <a:rPr lang="en-US" altLang="zh-CN" sz="2222" baseline="-25000"/>
              <a:t>=‘C2'</a:t>
            </a:r>
            <a:r>
              <a:rPr lang="en-US" altLang="zh-CN" sz="2222"/>
              <a:t>  (</a:t>
            </a:r>
            <a:r>
              <a:rPr lang="en-US" altLang="zh-CN" sz="2222" err="1"/>
              <a:t>Student×SC</a:t>
            </a:r>
            <a:r>
              <a:rPr lang="en-US" altLang="zh-CN" sz="2222"/>
              <a:t>)) </a:t>
            </a:r>
          </a:p>
          <a:p>
            <a:pPr marL="0" indent="0" eaLnBrk="1" hangingPunct="1">
              <a:lnSpc>
                <a:spcPct val="150000"/>
              </a:lnSpc>
              <a:buNone/>
              <a:defRPr/>
            </a:pPr>
            <a:r>
              <a:rPr lang="en-US" altLang="zh-CN" sz="2222"/>
              <a:t>① </a:t>
            </a:r>
            <a:r>
              <a:rPr lang="en-US" altLang="zh-CN" sz="2222" err="1"/>
              <a:t>Student×SC</a:t>
            </a:r>
            <a:endParaRPr lang="en-US" altLang="zh-CN" sz="2222"/>
          </a:p>
          <a:p>
            <a:pPr marL="0" indent="0" eaLnBrk="1" hangingPunct="1">
              <a:lnSpc>
                <a:spcPct val="150000"/>
              </a:lnSpc>
              <a:buNone/>
              <a:defRPr/>
            </a:pPr>
            <a:r>
              <a:rPr lang="en-US" altLang="zh-CN" sz="2222"/>
              <a:t>   </a:t>
            </a:r>
            <a:r>
              <a:rPr lang="zh-CN" altLang="en-US" sz="2000"/>
              <a:t>读取总块数</a:t>
            </a:r>
            <a:r>
              <a:rPr lang="en-US" altLang="zh-CN" sz="2000"/>
              <a:t>= </a:t>
            </a:r>
            <a:r>
              <a:rPr lang="zh-CN" altLang="en-US" sz="2000"/>
              <a:t>读</a:t>
            </a:r>
            <a:r>
              <a:rPr lang="en-US" altLang="zh-CN" sz="2000"/>
              <a:t>Student</a:t>
            </a:r>
            <a:r>
              <a:rPr lang="zh-CN" altLang="en-US" sz="2000"/>
              <a:t>表块数 </a:t>
            </a:r>
            <a:r>
              <a:rPr lang="en-US" altLang="zh-CN" sz="2000"/>
              <a:t>+ </a:t>
            </a:r>
            <a:r>
              <a:rPr lang="zh-CN" altLang="en-US" sz="2000"/>
              <a:t>读</a:t>
            </a:r>
            <a:r>
              <a:rPr lang="en-US" altLang="zh-CN" sz="2000"/>
              <a:t>SC</a:t>
            </a:r>
            <a:r>
              <a:rPr lang="zh-CN" altLang="en-US" sz="2000"/>
              <a:t>表遍数*每遍块数</a:t>
            </a:r>
          </a:p>
          <a:p>
            <a:pPr marL="0" indent="0" eaLnBrk="1" hangingPunct="1">
              <a:lnSpc>
                <a:spcPct val="150000"/>
              </a:lnSpc>
              <a:buNone/>
              <a:defRPr/>
            </a:pPr>
            <a:r>
              <a:rPr lang="zh-CN" altLang="en-US" sz="2000"/>
              <a:t>		</a:t>
            </a:r>
            <a:r>
              <a:rPr lang="en-US" altLang="zh-CN" sz="2000"/>
              <a:t>=1000/10+(1000/(10×5)) ×(10000/100)</a:t>
            </a:r>
          </a:p>
          <a:p>
            <a:pPr marL="0" indent="0" eaLnBrk="1" hangingPunct="1">
              <a:lnSpc>
                <a:spcPct val="150000"/>
              </a:lnSpc>
              <a:buNone/>
              <a:defRPr/>
            </a:pPr>
            <a:r>
              <a:rPr lang="en-US" altLang="zh-CN" sz="2000"/>
              <a:t>                    =100+20×100=2100</a:t>
            </a:r>
          </a:p>
          <a:p>
            <a:pPr marL="0" indent="0" eaLnBrk="1" hangingPunct="1">
              <a:lnSpc>
                <a:spcPct val="150000"/>
              </a:lnSpc>
              <a:buNone/>
              <a:defRPr/>
            </a:pPr>
            <a:r>
              <a:rPr lang="en-US" altLang="zh-CN" sz="2000"/>
              <a:t>   </a:t>
            </a:r>
            <a:r>
              <a:rPr lang="zh-CN" altLang="en-US" sz="2000"/>
              <a:t>读数据时间</a:t>
            </a:r>
            <a:r>
              <a:rPr lang="en-US" altLang="zh-CN" sz="2000"/>
              <a:t>=2100/20=105</a:t>
            </a:r>
            <a:r>
              <a:rPr lang="zh-CN" altLang="en-US" sz="2000"/>
              <a:t>秒</a:t>
            </a:r>
          </a:p>
        </p:txBody>
      </p:sp>
      <p:sp>
        <p:nvSpPr>
          <p:cNvPr id="354308" name="Rectangle 4"/>
          <p:cNvSpPr>
            <a:spLocks noChangeArrowheads="1"/>
          </p:cNvSpPr>
          <p:nvPr/>
        </p:nvSpPr>
        <p:spPr bwMode="ltGray">
          <a:xfrm>
            <a:off x="6510822" y="957274"/>
            <a:ext cx="1599848" cy="36159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
        <p:nvSpPr>
          <p:cNvPr id="354309" name="Rectangle 5"/>
          <p:cNvSpPr>
            <a:spLocks noChangeArrowheads="1"/>
          </p:cNvSpPr>
          <p:nvPr/>
        </p:nvSpPr>
        <p:spPr bwMode="ltGray">
          <a:xfrm>
            <a:off x="2799292" y="973151"/>
            <a:ext cx="3432836" cy="37218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sz="3556" b="1"/>
          </a:p>
        </p:txBody>
      </p:sp>
      <p:sp>
        <p:nvSpPr>
          <p:cNvPr id="354310" name="Rectangle 6"/>
          <p:cNvSpPr>
            <a:spLocks noChangeArrowheads="1"/>
          </p:cNvSpPr>
          <p:nvPr/>
        </p:nvSpPr>
        <p:spPr bwMode="ltGray">
          <a:xfrm>
            <a:off x="1839640" y="973150"/>
            <a:ext cx="680958" cy="34572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4308"/>
                                        </p:tgtEl>
                                        <p:attrNameLst>
                                          <p:attrName>style.visibility</p:attrName>
                                        </p:attrNameLst>
                                      </p:cBhvr>
                                      <p:to>
                                        <p:strVal val="visible"/>
                                      </p:to>
                                    </p:set>
                                    <p:anim calcmode="lin" valueType="num">
                                      <p:cBhvr additive="base">
                                        <p:cTn id="7" dur="500" fill="hold"/>
                                        <p:tgtEl>
                                          <p:spTgt spid="354308"/>
                                        </p:tgtEl>
                                        <p:attrNameLst>
                                          <p:attrName>ppt_x</p:attrName>
                                        </p:attrNameLst>
                                      </p:cBhvr>
                                      <p:tavLst>
                                        <p:tav tm="0">
                                          <p:val>
                                            <p:strVal val="#ppt_x"/>
                                          </p:val>
                                        </p:tav>
                                        <p:tav tm="100000">
                                          <p:val>
                                            <p:strVal val="#ppt_x"/>
                                          </p:val>
                                        </p:tav>
                                      </p:tavLst>
                                    </p:anim>
                                    <p:anim calcmode="lin" valueType="num">
                                      <p:cBhvr additive="base">
                                        <p:cTn id="8" dur="500" fill="hold"/>
                                        <p:tgtEl>
                                          <p:spTgt spid="35430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54309"/>
                                        </p:tgtEl>
                                        <p:attrNameLst>
                                          <p:attrName>style.visibility</p:attrName>
                                        </p:attrNameLst>
                                      </p:cBhvr>
                                      <p:to>
                                        <p:strVal val="visible"/>
                                      </p:to>
                                    </p:set>
                                    <p:animEffect transition="in" filter="blinds(horizontal)">
                                      <p:cBhvr>
                                        <p:cTn id="13" dur="500"/>
                                        <p:tgtEl>
                                          <p:spTgt spid="35430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54310"/>
                                        </p:tgtEl>
                                        <p:attrNameLst>
                                          <p:attrName>style.visibility</p:attrName>
                                        </p:attrNameLst>
                                      </p:cBhvr>
                                      <p:to>
                                        <p:strVal val="visible"/>
                                      </p:to>
                                    </p:set>
                                    <p:animEffect transition="in" filter="slide(fromBottom)">
                                      <p:cBhvr>
                                        <p:cTn id="18" dur="500"/>
                                        <p:tgtEl>
                                          <p:spTgt spid="354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8" grpId="0" animBg="1"/>
      <p:bldP spid="354309" grpId="0" animBg="1"/>
      <p:bldP spid="3543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不同的执行策略，考虑</a:t>
            </a:r>
            <a:r>
              <a:rPr lang="en-US" altLang="zh-CN"/>
              <a:t>I/O</a:t>
            </a:r>
            <a:r>
              <a:t>时间</a:t>
            </a:r>
          </a:p>
        </p:txBody>
      </p:sp>
      <p:sp>
        <p:nvSpPr>
          <p:cNvPr id="223235" name="Rectangle 3"/>
          <p:cNvSpPr>
            <a:spLocks noGrp="1" noChangeArrowheads="1"/>
          </p:cNvSpPr>
          <p:nvPr>
            <p:ph sz="quarter" idx="10"/>
          </p:nvPr>
        </p:nvSpPr>
        <p:spPr bwMode="auto"/>
        <p:txBody>
          <a:bodyPr/>
          <a:lstStyle/>
          <a:p>
            <a:pPr marL="345719" lvl="1" indent="0" eaLnBrk="1" hangingPunct="1">
              <a:lnSpc>
                <a:spcPct val="150000"/>
              </a:lnSpc>
              <a:buNone/>
              <a:defRPr/>
            </a:pPr>
            <a:r>
              <a:rPr lang="zh-CN" altLang="en-US" sz="1889"/>
              <a:t>中间结果大小 </a:t>
            </a:r>
            <a:r>
              <a:rPr lang="en-US" altLang="zh-CN" sz="1889"/>
              <a:t>= 1000*10000 = 10</a:t>
            </a:r>
            <a:r>
              <a:rPr lang="en-US" altLang="zh-CN" sz="1889" baseline="30000"/>
              <a:t>7</a:t>
            </a:r>
            <a:r>
              <a:rPr lang="en-US" altLang="zh-CN" sz="1889"/>
              <a:t> (1</a:t>
            </a:r>
            <a:r>
              <a:rPr lang="zh-CN" altLang="en-US" sz="1889"/>
              <a:t>千万条元组</a:t>
            </a:r>
            <a:r>
              <a:rPr lang="en-US" altLang="zh-CN" sz="1889"/>
              <a:t>)</a:t>
            </a:r>
          </a:p>
          <a:p>
            <a:pPr marL="345719" lvl="1" indent="0" eaLnBrk="1" hangingPunct="1">
              <a:lnSpc>
                <a:spcPct val="150000"/>
              </a:lnSpc>
              <a:buNone/>
              <a:defRPr/>
            </a:pPr>
            <a:r>
              <a:rPr lang="zh-CN" altLang="en-US" sz="1889"/>
              <a:t>写中间结果时间 </a:t>
            </a:r>
            <a:r>
              <a:rPr lang="en-US" altLang="zh-CN" sz="1889"/>
              <a:t>= 10000000/10/20 = 50000</a:t>
            </a:r>
            <a:r>
              <a:rPr lang="zh-CN" altLang="en-US" sz="1889"/>
              <a:t>秒 </a:t>
            </a:r>
          </a:p>
          <a:p>
            <a:pPr marL="0" indent="0" eaLnBrk="1" hangingPunct="1">
              <a:lnSpc>
                <a:spcPct val="150000"/>
              </a:lnSpc>
              <a:buNone/>
              <a:defRPr/>
            </a:pPr>
            <a:r>
              <a:rPr lang="zh-CN" altLang="en-US" sz="2222"/>
              <a:t>②</a:t>
            </a:r>
            <a:r>
              <a:rPr lang="en-US" altLang="zh-CN" sz="2222"/>
              <a:t>б </a:t>
            </a:r>
            <a:r>
              <a:rPr lang="zh-CN" altLang="en-US" sz="2222"/>
              <a:t>：从磁盘上读取后选择需要的结果，只考虑读的时间，选择时间忽略不计</a:t>
            </a:r>
            <a:endParaRPr lang="en-US" altLang="zh-CN" sz="2222"/>
          </a:p>
          <a:p>
            <a:pPr marL="345719" lvl="1" indent="0" eaLnBrk="1" hangingPunct="1">
              <a:lnSpc>
                <a:spcPct val="150000"/>
              </a:lnSpc>
              <a:buNone/>
              <a:defRPr/>
            </a:pPr>
            <a:r>
              <a:rPr lang="zh-CN" altLang="en-US" sz="1889"/>
              <a:t>读数据时间 </a:t>
            </a:r>
            <a:r>
              <a:rPr lang="en-US" altLang="zh-CN" sz="1889"/>
              <a:t>= </a:t>
            </a:r>
            <a:r>
              <a:rPr lang="zh-CN" altLang="en-US" sz="1889"/>
              <a:t>写中间结果时间</a:t>
            </a:r>
            <a:r>
              <a:rPr lang="en-US" altLang="zh-CN" sz="1889"/>
              <a:t>=50000</a:t>
            </a:r>
            <a:r>
              <a:rPr lang="zh-CN" altLang="en-US" sz="1889"/>
              <a:t>秒 </a:t>
            </a:r>
          </a:p>
          <a:p>
            <a:pPr marL="0" indent="0" eaLnBrk="1" hangingPunct="1">
              <a:lnSpc>
                <a:spcPct val="150000"/>
              </a:lnSpc>
              <a:buNone/>
              <a:defRPr/>
            </a:pPr>
            <a:r>
              <a:rPr lang="zh-CN" altLang="en-US" sz="2222"/>
              <a:t>③</a:t>
            </a:r>
            <a:r>
              <a:rPr lang="en-US" altLang="zh-CN" sz="2222"/>
              <a:t>П</a:t>
            </a:r>
            <a:r>
              <a:rPr lang="zh-CN" altLang="en-US" sz="2222"/>
              <a:t>：投影需要的字段，时间可以忽略不计</a:t>
            </a:r>
            <a:endParaRPr lang="en-US" altLang="zh-CN" sz="2222"/>
          </a:p>
          <a:p>
            <a:pPr marL="0" indent="0" eaLnBrk="1" hangingPunct="1">
              <a:lnSpc>
                <a:spcPct val="150000"/>
              </a:lnSpc>
              <a:buNone/>
              <a:defRPr/>
            </a:pPr>
            <a:r>
              <a:rPr lang="en-US" altLang="zh-CN" sz="2222"/>
              <a:t>   </a:t>
            </a:r>
          </a:p>
          <a:p>
            <a:pPr marL="0" indent="0" eaLnBrk="1" hangingPunct="1">
              <a:lnSpc>
                <a:spcPct val="150000"/>
              </a:lnSpc>
              <a:buNone/>
              <a:defRPr/>
            </a:pPr>
            <a:r>
              <a:rPr lang="zh-CN" altLang="en-US" sz="2222" b="1">
                <a:solidFill>
                  <a:srgbClr val="FF0000"/>
                </a:solidFill>
              </a:rPr>
              <a:t>总时间 </a:t>
            </a:r>
            <a:r>
              <a:rPr lang="en-US" altLang="zh-CN" sz="2222" b="1">
                <a:solidFill>
                  <a:srgbClr val="FF0000"/>
                </a:solidFill>
              </a:rPr>
              <a:t>=105</a:t>
            </a:r>
            <a:r>
              <a:rPr lang="zh-CN" altLang="en-US" sz="2222" b="1">
                <a:solidFill>
                  <a:srgbClr val="FF0000"/>
                </a:solidFill>
              </a:rPr>
              <a:t>＋</a:t>
            </a:r>
            <a:r>
              <a:rPr lang="en-US" altLang="zh-CN" sz="2222" b="1">
                <a:solidFill>
                  <a:srgbClr val="FF0000"/>
                </a:solidFill>
              </a:rPr>
              <a:t>50000</a:t>
            </a:r>
            <a:r>
              <a:rPr lang="zh-CN" altLang="en-US" sz="2222" b="1">
                <a:solidFill>
                  <a:srgbClr val="FF0000"/>
                </a:solidFill>
              </a:rPr>
              <a:t>＋</a:t>
            </a:r>
            <a:r>
              <a:rPr lang="en-US" altLang="zh-CN" sz="2222" b="1">
                <a:solidFill>
                  <a:srgbClr val="FF0000"/>
                </a:solidFill>
              </a:rPr>
              <a:t>50000</a:t>
            </a:r>
            <a:r>
              <a:rPr lang="zh-CN" altLang="en-US" sz="2222" b="1">
                <a:solidFill>
                  <a:srgbClr val="FF0000"/>
                </a:solidFill>
              </a:rPr>
              <a:t> </a:t>
            </a:r>
            <a:r>
              <a:rPr lang="en-US" altLang="zh-CN" sz="2222" b="1">
                <a:solidFill>
                  <a:srgbClr val="FF0000"/>
                </a:solidFill>
              </a:rPr>
              <a:t>= 100105</a:t>
            </a:r>
            <a:r>
              <a:rPr lang="zh-CN" altLang="en-US" sz="2222" b="1">
                <a:solidFill>
                  <a:srgbClr val="FF0000"/>
                </a:solidFill>
              </a:rPr>
              <a:t>秒</a:t>
            </a:r>
          </a:p>
          <a:p>
            <a:pPr marL="0" indent="0" eaLnBrk="1" hangingPunct="1">
              <a:lnSpc>
                <a:spcPct val="150000"/>
              </a:lnSpc>
              <a:buNone/>
              <a:defRPr/>
            </a:pPr>
            <a:r>
              <a:rPr lang="zh-CN" altLang="en-US" sz="2222" b="1">
                <a:solidFill>
                  <a:srgbClr val="FF0000"/>
                </a:solidFill>
              </a:rPr>
              <a:t>             </a:t>
            </a:r>
            <a:r>
              <a:rPr lang="en-US" altLang="zh-CN" sz="2222" b="1">
                <a:solidFill>
                  <a:srgbClr val="FF0000"/>
                </a:solidFill>
              </a:rPr>
              <a:t>= 27.8</a:t>
            </a:r>
            <a:r>
              <a:rPr lang="zh-CN" altLang="en-US" sz="2222" b="1">
                <a:solidFill>
                  <a:srgbClr val="FF0000"/>
                </a:solidFill>
              </a:rPr>
              <a:t>小时</a:t>
            </a: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执行策略</a:t>
            </a:r>
            <a:r>
              <a:rPr lang="en-US" altLang="zh-CN"/>
              <a:t>2</a:t>
            </a:r>
            <a:endParaRPr/>
          </a:p>
        </p:txBody>
      </p:sp>
      <p:sp>
        <p:nvSpPr>
          <p:cNvPr id="224259" name="Rectangle 3"/>
          <p:cNvSpPr>
            <a:spLocks noGrp="1" noChangeArrowheads="1"/>
          </p:cNvSpPr>
          <p:nvPr>
            <p:ph sz="quarter" idx="10"/>
          </p:nvPr>
        </p:nvSpPr>
        <p:spPr bwMode="auto"/>
        <p:txBody>
          <a:bodyPr/>
          <a:lstStyle/>
          <a:p>
            <a:pPr marL="0" indent="0" eaLnBrk="1" hangingPunct="1">
              <a:lnSpc>
                <a:spcPct val="150000"/>
              </a:lnSpc>
              <a:buNone/>
              <a:defRPr/>
            </a:pPr>
            <a:r>
              <a:rPr lang="zh-CN" altLang="en-US" sz="2222"/>
              <a:t>Ｑ</a:t>
            </a:r>
            <a:r>
              <a:rPr lang="en-US" altLang="zh-CN" sz="2222"/>
              <a:t>2</a:t>
            </a:r>
            <a:r>
              <a:rPr lang="zh-CN" altLang="en-US" sz="2222"/>
              <a:t>＝ </a:t>
            </a:r>
            <a:r>
              <a:rPr lang="en-US" altLang="zh-CN" sz="2222"/>
              <a:t>П</a:t>
            </a:r>
            <a:r>
              <a:rPr lang="zh-CN" altLang="en-US" sz="2222" baseline="-25000"/>
              <a:t>Ｓ</a:t>
            </a:r>
            <a:r>
              <a:rPr lang="en-US" altLang="zh-CN" sz="2222" baseline="-25000"/>
              <a:t>name</a:t>
            </a:r>
            <a:r>
              <a:rPr lang="en-US" altLang="zh-CN" sz="2222"/>
              <a:t>(</a:t>
            </a:r>
            <a:r>
              <a:rPr lang="en-US" altLang="zh-CN" sz="2222" err="1"/>
              <a:t>б</a:t>
            </a:r>
            <a:r>
              <a:rPr lang="en-US" altLang="zh-CN" sz="2222" baseline="-25000" err="1"/>
              <a:t>SC.Cno</a:t>
            </a:r>
            <a:r>
              <a:rPr lang="en-US" altLang="zh-CN" sz="2222" baseline="-25000"/>
              <a:t>=' C2'</a:t>
            </a:r>
            <a:r>
              <a:rPr lang="en-US" altLang="zh-CN" sz="2222"/>
              <a:t> (Student       SC))</a:t>
            </a:r>
          </a:p>
          <a:p>
            <a:pPr marL="0" indent="0" eaLnBrk="1" hangingPunct="1">
              <a:lnSpc>
                <a:spcPct val="150000"/>
              </a:lnSpc>
              <a:buNone/>
              <a:defRPr/>
            </a:pPr>
            <a:r>
              <a:rPr lang="en-US" altLang="zh-CN" sz="2222"/>
              <a:t> ①</a:t>
            </a:r>
          </a:p>
          <a:p>
            <a:pPr marL="0" indent="0" eaLnBrk="1" hangingPunct="1">
              <a:lnSpc>
                <a:spcPct val="150000"/>
              </a:lnSpc>
              <a:buNone/>
              <a:defRPr/>
            </a:pPr>
            <a:r>
              <a:rPr lang="en-US" altLang="zh-CN" sz="1778"/>
              <a:t>	</a:t>
            </a:r>
            <a:r>
              <a:rPr lang="zh-CN" altLang="en-US" sz="1778"/>
              <a:t>读取总块数</a:t>
            </a:r>
            <a:r>
              <a:rPr lang="en-US" altLang="zh-CN" sz="1778"/>
              <a:t>= 2100</a:t>
            </a:r>
            <a:r>
              <a:rPr lang="zh-CN" altLang="en-US" sz="1778"/>
              <a:t>块</a:t>
            </a:r>
          </a:p>
          <a:p>
            <a:pPr marL="0" indent="0" eaLnBrk="1" hangingPunct="1">
              <a:lnSpc>
                <a:spcPct val="150000"/>
              </a:lnSpc>
              <a:buNone/>
              <a:defRPr/>
            </a:pPr>
            <a:r>
              <a:rPr lang="zh-CN" altLang="en-US" sz="1778"/>
              <a:t>	读数据时间</a:t>
            </a:r>
            <a:r>
              <a:rPr lang="en-US" altLang="zh-CN" sz="1778"/>
              <a:t>=2100/20=105</a:t>
            </a:r>
            <a:r>
              <a:rPr lang="zh-CN" altLang="en-US" sz="1778"/>
              <a:t>秒</a:t>
            </a:r>
          </a:p>
          <a:p>
            <a:pPr marL="0" indent="0" eaLnBrk="1" hangingPunct="1">
              <a:lnSpc>
                <a:spcPct val="150000"/>
              </a:lnSpc>
              <a:buNone/>
              <a:defRPr/>
            </a:pPr>
            <a:r>
              <a:rPr lang="zh-CN" altLang="en-US" sz="1778"/>
              <a:t>	中间结果大小</a:t>
            </a:r>
            <a:r>
              <a:rPr lang="en-US" altLang="zh-CN" sz="1778"/>
              <a:t>=10000  </a:t>
            </a:r>
            <a:r>
              <a:rPr lang="zh-CN" altLang="en-US" sz="1778"/>
              <a:t>（减少</a:t>
            </a:r>
            <a:r>
              <a:rPr lang="en-US" altLang="zh-CN" sz="1778"/>
              <a:t>1000</a:t>
            </a:r>
            <a:r>
              <a:rPr lang="zh-CN" altLang="en-US" sz="1778"/>
              <a:t>倍）</a:t>
            </a:r>
          </a:p>
          <a:p>
            <a:pPr marL="0" indent="0" eaLnBrk="1" hangingPunct="1">
              <a:lnSpc>
                <a:spcPct val="150000"/>
              </a:lnSpc>
              <a:buNone/>
              <a:defRPr/>
            </a:pPr>
            <a:r>
              <a:rPr lang="zh-CN" altLang="en-US" sz="1778"/>
              <a:t>	写中间结果时间</a:t>
            </a:r>
            <a:r>
              <a:rPr lang="en-US" altLang="zh-CN" sz="1778"/>
              <a:t>=10000/10/20=50</a:t>
            </a:r>
            <a:r>
              <a:rPr lang="zh-CN" altLang="en-US" sz="1778"/>
              <a:t>秒 </a:t>
            </a:r>
          </a:p>
          <a:p>
            <a:pPr marL="0" indent="0" eaLnBrk="1" hangingPunct="1">
              <a:lnSpc>
                <a:spcPct val="150000"/>
              </a:lnSpc>
              <a:buNone/>
              <a:defRPr/>
            </a:pPr>
            <a:r>
              <a:rPr lang="zh-CN" altLang="en-US" sz="2222"/>
              <a:t>②</a:t>
            </a:r>
            <a:r>
              <a:rPr lang="en-US" altLang="zh-CN" sz="2222"/>
              <a:t>б</a:t>
            </a:r>
            <a:r>
              <a:rPr lang="zh-CN" altLang="en-US" sz="2222"/>
              <a:t>：</a:t>
            </a:r>
            <a:r>
              <a:rPr lang="zh-CN" altLang="en-US" sz="2000"/>
              <a:t>读数据时间</a:t>
            </a:r>
            <a:r>
              <a:rPr lang="en-US" altLang="zh-CN" sz="2000"/>
              <a:t>=50</a:t>
            </a:r>
            <a:r>
              <a:rPr lang="zh-CN" altLang="en-US" sz="2000"/>
              <a:t>秒</a:t>
            </a:r>
            <a:r>
              <a:rPr lang="zh-CN" altLang="en-US" sz="2222"/>
              <a:t> </a:t>
            </a:r>
          </a:p>
          <a:p>
            <a:pPr marL="0" indent="0" eaLnBrk="1" hangingPunct="1">
              <a:lnSpc>
                <a:spcPct val="150000"/>
              </a:lnSpc>
              <a:buNone/>
              <a:defRPr/>
            </a:pPr>
            <a:r>
              <a:rPr lang="zh-CN" altLang="en-US" sz="2222"/>
              <a:t>③</a:t>
            </a:r>
            <a:r>
              <a:rPr lang="en-US" altLang="zh-CN" sz="2222"/>
              <a:t>П</a:t>
            </a:r>
            <a:r>
              <a:rPr lang="zh-CN" altLang="en-US" sz="2222"/>
              <a:t>：</a:t>
            </a:r>
            <a:r>
              <a:rPr lang="zh-CN" altLang="en-US" sz="2000"/>
              <a:t>忽略不计</a:t>
            </a:r>
            <a:endParaRPr lang="en-US" altLang="zh-CN" sz="2000"/>
          </a:p>
          <a:p>
            <a:pPr marL="0" indent="0" eaLnBrk="1" hangingPunct="1">
              <a:lnSpc>
                <a:spcPct val="150000"/>
              </a:lnSpc>
              <a:buNone/>
              <a:defRPr/>
            </a:pPr>
            <a:r>
              <a:rPr lang="zh-CN" altLang="en-US" sz="2222"/>
              <a:t>         总时间＝</a:t>
            </a:r>
            <a:r>
              <a:rPr lang="en-US" altLang="zh-CN" sz="2222"/>
              <a:t>105</a:t>
            </a:r>
            <a:r>
              <a:rPr lang="zh-CN" altLang="en-US" sz="2222"/>
              <a:t>＋</a:t>
            </a:r>
            <a:r>
              <a:rPr lang="en-US" altLang="zh-CN" sz="2222"/>
              <a:t>50</a:t>
            </a:r>
            <a:r>
              <a:rPr lang="zh-CN" altLang="en-US" sz="2222"/>
              <a:t>＋</a:t>
            </a:r>
            <a:r>
              <a:rPr lang="en-US" altLang="zh-CN" sz="2222"/>
              <a:t>50</a:t>
            </a:r>
            <a:r>
              <a:rPr lang="zh-CN" altLang="en-US" sz="2222"/>
              <a:t>＝</a:t>
            </a:r>
            <a:r>
              <a:rPr lang="en-US" altLang="zh-CN" sz="2222"/>
              <a:t>205</a:t>
            </a:r>
            <a:r>
              <a:rPr lang="zh-CN" altLang="en-US" sz="2222"/>
              <a:t>秒</a:t>
            </a:r>
            <a:r>
              <a:rPr lang="en-US" altLang="zh-CN" sz="2222"/>
              <a:t>=3.4</a:t>
            </a:r>
            <a:r>
              <a:rPr lang="zh-CN" altLang="en-US" sz="2222"/>
              <a:t>分钟 </a:t>
            </a:r>
          </a:p>
        </p:txBody>
      </p:sp>
      <p:sp>
        <p:nvSpPr>
          <p:cNvPr id="55300" name="AutoShape 4"/>
          <p:cNvSpPr>
            <a:spLocks noChangeArrowheads="1"/>
          </p:cNvSpPr>
          <p:nvPr/>
        </p:nvSpPr>
        <p:spPr bwMode="auto">
          <a:xfrm rot="5400000">
            <a:off x="5610826" y="886514"/>
            <a:ext cx="141111" cy="338667"/>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solidFill>
                <a:schemeClr val="bg1">
                  <a:lumMod val="50000"/>
                </a:schemeClr>
              </a:solidFill>
            </a:endParaRPr>
          </a:p>
        </p:txBody>
      </p:sp>
      <p:sp>
        <p:nvSpPr>
          <p:cNvPr id="44037" name="AutoShape 5"/>
          <p:cNvSpPr>
            <a:spLocks noChangeArrowheads="1"/>
          </p:cNvSpPr>
          <p:nvPr/>
        </p:nvSpPr>
        <p:spPr bwMode="auto">
          <a:xfrm rot="5400000">
            <a:off x="1369409" y="1455523"/>
            <a:ext cx="211667" cy="423333"/>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执行策略</a:t>
            </a:r>
            <a:r>
              <a:rPr lang="en-US" altLang="zh-CN"/>
              <a:t>3</a:t>
            </a:r>
            <a:endParaRPr/>
          </a:p>
        </p:txBody>
      </p:sp>
      <p:sp>
        <p:nvSpPr>
          <p:cNvPr id="225283" name="Rectangle 3"/>
          <p:cNvSpPr>
            <a:spLocks noGrp="1" noChangeArrowheads="1"/>
          </p:cNvSpPr>
          <p:nvPr>
            <p:ph sz="quarter" idx="10"/>
          </p:nvPr>
        </p:nvSpPr>
        <p:spPr bwMode="auto"/>
        <p:txBody>
          <a:bodyPr/>
          <a:lstStyle/>
          <a:p>
            <a:pPr marL="0" indent="0" eaLnBrk="1" hangingPunct="1">
              <a:lnSpc>
                <a:spcPct val="150000"/>
              </a:lnSpc>
              <a:buNone/>
              <a:defRPr/>
            </a:pPr>
            <a:r>
              <a:rPr lang="zh-CN" altLang="en-US" sz="2222" dirty="0"/>
              <a:t>Ｑ</a:t>
            </a:r>
            <a:r>
              <a:rPr lang="en-US" altLang="zh-CN" sz="2222" dirty="0"/>
              <a:t>3</a:t>
            </a:r>
            <a:r>
              <a:rPr lang="zh-CN" altLang="en-US" sz="2222" dirty="0"/>
              <a:t>＝ </a:t>
            </a:r>
            <a:r>
              <a:rPr lang="en-US" altLang="zh-CN" sz="2222" dirty="0" err="1"/>
              <a:t>П</a:t>
            </a:r>
            <a:r>
              <a:rPr lang="en-US" altLang="zh-CN" sz="2222" baseline="-25000" dirty="0" err="1"/>
              <a:t>Sname</a:t>
            </a:r>
            <a:r>
              <a:rPr lang="en-US" altLang="zh-CN" sz="2222" dirty="0"/>
              <a:t>(Student       </a:t>
            </a:r>
            <a:r>
              <a:rPr lang="en-US" altLang="zh-CN" sz="2222" dirty="0" err="1"/>
              <a:t>б</a:t>
            </a:r>
            <a:r>
              <a:rPr lang="en-US" altLang="zh-CN" sz="2222" baseline="-25000" dirty="0" err="1"/>
              <a:t>SC.Cno</a:t>
            </a:r>
            <a:r>
              <a:rPr lang="en-US" altLang="zh-CN" sz="2222" baseline="-25000" dirty="0"/>
              <a:t>=' C2' </a:t>
            </a:r>
            <a:r>
              <a:rPr lang="en-US" altLang="zh-CN" sz="2222" dirty="0"/>
              <a:t>(SC)) </a:t>
            </a:r>
          </a:p>
          <a:p>
            <a:pPr marL="0" indent="0" eaLnBrk="1" hangingPunct="1">
              <a:lnSpc>
                <a:spcPct val="150000"/>
              </a:lnSpc>
              <a:buNone/>
              <a:defRPr/>
            </a:pPr>
            <a:r>
              <a:rPr lang="en-US" altLang="zh-CN" sz="2222" dirty="0"/>
              <a:t>①б</a:t>
            </a:r>
            <a:r>
              <a:rPr lang="zh-CN" altLang="en-US" sz="2222" dirty="0"/>
              <a:t>：</a:t>
            </a:r>
            <a:r>
              <a:rPr lang="en-US" altLang="zh-CN" sz="2222" dirty="0"/>
              <a:t>	</a:t>
            </a:r>
            <a:r>
              <a:rPr lang="zh-CN" altLang="en-US" sz="2000" dirty="0"/>
              <a:t>读</a:t>
            </a:r>
            <a:r>
              <a:rPr lang="en-US" altLang="zh-CN" sz="2000" dirty="0"/>
              <a:t>SC</a:t>
            </a:r>
            <a:r>
              <a:rPr lang="zh-CN" altLang="en-US" sz="2000" dirty="0"/>
              <a:t>表总块数</a:t>
            </a:r>
            <a:r>
              <a:rPr lang="en-US" altLang="zh-CN" sz="2000" dirty="0"/>
              <a:t>= 10000/100=100</a:t>
            </a:r>
            <a:r>
              <a:rPr lang="zh-CN" altLang="en-US" sz="2000" dirty="0"/>
              <a:t>块；</a:t>
            </a:r>
            <a:endParaRPr lang="en-US" altLang="zh-CN" sz="2000" dirty="0"/>
          </a:p>
          <a:p>
            <a:pPr marL="0" indent="0" eaLnBrk="1" hangingPunct="1">
              <a:lnSpc>
                <a:spcPct val="150000"/>
              </a:lnSpc>
              <a:buNone/>
              <a:defRPr/>
            </a:pPr>
            <a:r>
              <a:rPr lang="en-US" altLang="zh-CN" sz="2000" dirty="0"/>
              <a:t>           </a:t>
            </a:r>
            <a:r>
              <a:rPr lang="zh-CN" altLang="en-US" sz="2000" dirty="0"/>
              <a:t>读数据时间</a:t>
            </a:r>
            <a:r>
              <a:rPr lang="en-US" altLang="zh-CN" sz="2000" dirty="0"/>
              <a:t>=100/20=5</a:t>
            </a:r>
            <a:r>
              <a:rPr lang="zh-CN" altLang="en-US" sz="2000" dirty="0"/>
              <a:t>秒 </a:t>
            </a:r>
          </a:p>
          <a:p>
            <a:pPr marL="0" indent="0" eaLnBrk="1" hangingPunct="1">
              <a:lnSpc>
                <a:spcPct val="150000"/>
              </a:lnSpc>
              <a:buNone/>
              <a:defRPr/>
            </a:pPr>
            <a:r>
              <a:rPr lang="zh-CN" altLang="en-US" sz="2000" dirty="0"/>
              <a:t>	中间结果大小</a:t>
            </a:r>
            <a:r>
              <a:rPr lang="en-US" altLang="zh-CN" sz="2000" dirty="0"/>
              <a:t>=50</a:t>
            </a:r>
            <a:r>
              <a:rPr lang="zh-CN" altLang="en-US" sz="2000" dirty="0"/>
              <a:t>条  不必写入外存 </a:t>
            </a:r>
          </a:p>
          <a:p>
            <a:pPr marL="0" indent="0" eaLnBrk="1" hangingPunct="1">
              <a:lnSpc>
                <a:spcPct val="150000"/>
              </a:lnSpc>
              <a:buNone/>
              <a:defRPr/>
            </a:pPr>
            <a:r>
              <a:rPr lang="zh-CN" altLang="en-US" sz="2222" dirty="0"/>
              <a:t>②        ：</a:t>
            </a:r>
            <a:r>
              <a:rPr lang="zh-CN" altLang="en-US" sz="2000" dirty="0"/>
              <a:t>读</a:t>
            </a:r>
            <a:r>
              <a:rPr lang="en-US" altLang="zh-CN" sz="2000" dirty="0"/>
              <a:t>Student</a:t>
            </a:r>
            <a:r>
              <a:rPr lang="zh-CN" altLang="en-US" sz="2000" dirty="0"/>
              <a:t>表总块数</a:t>
            </a:r>
            <a:r>
              <a:rPr lang="en-US" altLang="zh-CN" sz="2000" dirty="0"/>
              <a:t>= 1000/10=100</a:t>
            </a:r>
            <a:r>
              <a:rPr lang="zh-CN" altLang="en-US" sz="2000" dirty="0"/>
              <a:t>块</a:t>
            </a:r>
          </a:p>
          <a:p>
            <a:pPr marL="0" indent="0" eaLnBrk="1" hangingPunct="1">
              <a:lnSpc>
                <a:spcPct val="150000"/>
              </a:lnSpc>
              <a:buNone/>
              <a:defRPr/>
            </a:pPr>
            <a:r>
              <a:rPr lang="zh-CN" altLang="en-US" sz="2000" dirty="0"/>
              <a:t>	      读数据时间</a:t>
            </a:r>
            <a:r>
              <a:rPr lang="en-US" altLang="zh-CN" sz="2000" dirty="0"/>
              <a:t>=100/20=5</a:t>
            </a:r>
            <a:r>
              <a:rPr lang="zh-CN" altLang="en-US" sz="2000" dirty="0"/>
              <a:t>秒 </a:t>
            </a:r>
          </a:p>
          <a:p>
            <a:pPr marL="0" indent="0" eaLnBrk="1" hangingPunct="1">
              <a:lnSpc>
                <a:spcPct val="150000"/>
              </a:lnSpc>
              <a:buNone/>
              <a:defRPr/>
            </a:pPr>
            <a:r>
              <a:rPr lang="zh-CN" altLang="en-US" sz="2222" dirty="0"/>
              <a:t>③ </a:t>
            </a:r>
            <a:r>
              <a:rPr lang="en-US" altLang="zh-CN" sz="2222" dirty="0"/>
              <a:t>П </a:t>
            </a:r>
            <a:r>
              <a:rPr lang="zh-CN" altLang="en-US" sz="2222" dirty="0"/>
              <a:t>：忽略不计</a:t>
            </a:r>
            <a:endParaRPr lang="en-US" altLang="zh-CN" sz="2222" dirty="0"/>
          </a:p>
          <a:p>
            <a:pPr marL="0" indent="0" eaLnBrk="1" hangingPunct="1">
              <a:lnSpc>
                <a:spcPct val="150000"/>
              </a:lnSpc>
              <a:buNone/>
              <a:defRPr/>
            </a:pPr>
            <a:r>
              <a:rPr lang="zh-CN" altLang="en-US" sz="2222" dirty="0">
                <a:solidFill>
                  <a:srgbClr val="FF0000"/>
                </a:solidFill>
              </a:rPr>
              <a:t>               总时间＝</a:t>
            </a:r>
            <a:r>
              <a:rPr lang="en-US" altLang="zh-CN" sz="2222" dirty="0">
                <a:solidFill>
                  <a:srgbClr val="FF0000"/>
                </a:solidFill>
              </a:rPr>
              <a:t>5</a:t>
            </a:r>
            <a:r>
              <a:rPr lang="zh-CN" altLang="en-US" sz="2222" dirty="0">
                <a:solidFill>
                  <a:srgbClr val="FF0000"/>
                </a:solidFill>
              </a:rPr>
              <a:t>＋</a:t>
            </a:r>
            <a:r>
              <a:rPr lang="en-US" altLang="zh-CN" sz="2222" dirty="0">
                <a:solidFill>
                  <a:srgbClr val="FF0000"/>
                </a:solidFill>
              </a:rPr>
              <a:t>5</a:t>
            </a:r>
            <a:r>
              <a:rPr lang="zh-CN" altLang="en-US" sz="2222" dirty="0">
                <a:solidFill>
                  <a:srgbClr val="FF0000"/>
                </a:solidFill>
              </a:rPr>
              <a:t>＝</a:t>
            </a:r>
            <a:r>
              <a:rPr lang="en-US" altLang="zh-CN" sz="2222" dirty="0">
                <a:solidFill>
                  <a:srgbClr val="FF0000"/>
                </a:solidFill>
              </a:rPr>
              <a:t>10</a:t>
            </a:r>
            <a:r>
              <a:rPr lang="zh-CN" altLang="en-US" sz="2222" dirty="0">
                <a:solidFill>
                  <a:srgbClr val="FF0000"/>
                </a:solidFill>
              </a:rPr>
              <a:t>秒 </a:t>
            </a:r>
          </a:p>
        </p:txBody>
      </p:sp>
      <p:sp>
        <p:nvSpPr>
          <p:cNvPr id="45060" name="AutoShape 4"/>
          <p:cNvSpPr>
            <a:spLocks noChangeArrowheads="1"/>
          </p:cNvSpPr>
          <p:nvPr/>
        </p:nvSpPr>
        <p:spPr bwMode="auto">
          <a:xfrm rot="5400000">
            <a:off x="3903939" y="948583"/>
            <a:ext cx="211667" cy="338667"/>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
        <p:nvSpPr>
          <p:cNvPr id="45061" name="AutoShape 5"/>
          <p:cNvSpPr>
            <a:spLocks noChangeArrowheads="1"/>
          </p:cNvSpPr>
          <p:nvPr/>
        </p:nvSpPr>
        <p:spPr bwMode="auto">
          <a:xfrm rot="5400000">
            <a:off x="1297401" y="3096209"/>
            <a:ext cx="211667" cy="423333"/>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
        <p:nvSpPr>
          <p:cNvPr id="357382" name="Rectangle 6"/>
          <p:cNvSpPr>
            <a:spLocks noChangeArrowheads="1"/>
          </p:cNvSpPr>
          <p:nvPr/>
        </p:nvSpPr>
        <p:spPr bwMode="ltGray">
          <a:xfrm>
            <a:off x="4503936" y="1012083"/>
            <a:ext cx="1224136" cy="291043"/>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
        <p:nvSpPr>
          <p:cNvPr id="357383" name="Rectangle 7"/>
          <p:cNvSpPr>
            <a:spLocks noChangeArrowheads="1"/>
          </p:cNvSpPr>
          <p:nvPr/>
        </p:nvSpPr>
        <p:spPr bwMode="ltGray">
          <a:xfrm>
            <a:off x="3696252" y="932709"/>
            <a:ext cx="560917" cy="37041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
        <p:nvSpPr>
          <p:cNvPr id="357384" name="Rectangle 8"/>
          <p:cNvSpPr>
            <a:spLocks noChangeArrowheads="1"/>
          </p:cNvSpPr>
          <p:nvPr/>
        </p:nvSpPr>
        <p:spPr bwMode="ltGray">
          <a:xfrm>
            <a:off x="1847079" y="1057300"/>
            <a:ext cx="626181" cy="260326"/>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7382"/>
                                        </p:tgtEl>
                                        <p:attrNameLst>
                                          <p:attrName>style.visibility</p:attrName>
                                        </p:attrNameLst>
                                      </p:cBhvr>
                                      <p:to>
                                        <p:strVal val="visible"/>
                                      </p:to>
                                    </p:set>
                                    <p:anim calcmode="lin" valueType="num">
                                      <p:cBhvr additive="base">
                                        <p:cTn id="7" dur="500" fill="hold"/>
                                        <p:tgtEl>
                                          <p:spTgt spid="357382"/>
                                        </p:tgtEl>
                                        <p:attrNameLst>
                                          <p:attrName>ppt_x</p:attrName>
                                        </p:attrNameLst>
                                      </p:cBhvr>
                                      <p:tavLst>
                                        <p:tav tm="0">
                                          <p:val>
                                            <p:strVal val="#ppt_x"/>
                                          </p:val>
                                        </p:tav>
                                        <p:tav tm="100000">
                                          <p:val>
                                            <p:strVal val="#ppt_x"/>
                                          </p:val>
                                        </p:tav>
                                      </p:tavLst>
                                    </p:anim>
                                    <p:anim calcmode="lin" valueType="num">
                                      <p:cBhvr additive="base">
                                        <p:cTn id="8" dur="500" fill="hold"/>
                                        <p:tgtEl>
                                          <p:spTgt spid="3573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57383"/>
                                        </p:tgtEl>
                                        <p:attrNameLst>
                                          <p:attrName>style.visibility</p:attrName>
                                        </p:attrNameLst>
                                      </p:cBhvr>
                                      <p:to>
                                        <p:strVal val="visible"/>
                                      </p:to>
                                    </p:set>
                                    <p:animEffect transition="in" filter="slide(fromBottom)">
                                      <p:cBhvr>
                                        <p:cTn id="13" dur="500"/>
                                        <p:tgtEl>
                                          <p:spTgt spid="35738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57384"/>
                                        </p:tgtEl>
                                        <p:attrNameLst>
                                          <p:attrName>style.visibility</p:attrName>
                                        </p:attrNameLst>
                                      </p:cBhvr>
                                      <p:to>
                                        <p:strVal val="visible"/>
                                      </p:to>
                                    </p:set>
                                    <p:anim calcmode="lin" valueType="num">
                                      <p:cBhvr additive="base">
                                        <p:cTn id="18" dur="500" fill="hold"/>
                                        <p:tgtEl>
                                          <p:spTgt spid="357384"/>
                                        </p:tgtEl>
                                        <p:attrNameLst>
                                          <p:attrName>ppt_x</p:attrName>
                                        </p:attrNameLst>
                                      </p:cBhvr>
                                      <p:tavLst>
                                        <p:tav tm="0">
                                          <p:val>
                                            <p:strVal val="#ppt_x"/>
                                          </p:val>
                                        </p:tav>
                                        <p:tav tm="100000">
                                          <p:val>
                                            <p:strVal val="#ppt_x"/>
                                          </p:val>
                                        </p:tav>
                                      </p:tavLst>
                                    </p:anim>
                                    <p:anim calcmode="lin" valueType="num">
                                      <p:cBhvr additive="base">
                                        <p:cTn id="19" dur="500" fill="hold"/>
                                        <p:tgtEl>
                                          <p:spTgt spid="3573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2" grpId="0" animBg="1"/>
      <p:bldP spid="357383" grpId="0" animBg="1"/>
      <p:bldP spid="35738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执行策略</a:t>
            </a:r>
            <a:r>
              <a:rPr lang="en-US" altLang="zh-CN"/>
              <a:t>4</a:t>
            </a:r>
            <a:endParaRPr/>
          </a:p>
        </p:txBody>
      </p:sp>
      <p:sp>
        <p:nvSpPr>
          <p:cNvPr id="57347" name="Rectangle 3"/>
          <p:cNvSpPr>
            <a:spLocks noGrp="1" noChangeArrowheads="1"/>
          </p:cNvSpPr>
          <p:nvPr>
            <p:ph sz="quarter"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5790" indent="3528" eaLnBrk="1" hangingPunct="1">
              <a:lnSpc>
                <a:spcPct val="120000"/>
              </a:lnSpc>
              <a:buNone/>
              <a:defRPr/>
            </a:pPr>
            <a:r>
              <a:rPr lang="zh-CN" altLang="en-US" sz="2222" dirty="0"/>
              <a:t>Ｑ</a:t>
            </a:r>
            <a:r>
              <a:rPr lang="en-US" altLang="zh-CN" sz="2222" dirty="0"/>
              <a:t>4</a:t>
            </a:r>
            <a:r>
              <a:rPr lang="zh-CN" altLang="en-US" sz="2222" dirty="0"/>
              <a:t>＝ </a:t>
            </a:r>
            <a:r>
              <a:rPr lang="en-US" altLang="zh-CN" sz="2222" dirty="0"/>
              <a:t>П</a:t>
            </a:r>
            <a:r>
              <a:rPr lang="zh-CN" altLang="en-US" sz="2222" baseline="-25000" dirty="0"/>
              <a:t>Ｓ</a:t>
            </a:r>
            <a:r>
              <a:rPr lang="en-US" altLang="zh-CN" sz="2222" baseline="-25000" dirty="0"/>
              <a:t>name</a:t>
            </a:r>
            <a:r>
              <a:rPr lang="en-US" altLang="zh-CN" sz="2222" dirty="0"/>
              <a:t>(Student      </a:t>
            </a:r>
            <a:r>
              <a:rPr lang="en-US" altLang="zh-CN" sz="2222" dirty="0" err="1"/>
              <a:t>б</a:t>
            </a:r>
            <a:r>
              <a:rPr lang="en-US" altLang="zh-CN" sz="2222" baseline="-25000" dirty="0" err="1"/>
              <a:t>SC.Cno</a:t>
            </a:r>
            <a:r>
              <a:rPr lang="en-US" altLang="zh-CN" sz="2222" baseline="-25000" dirty="0"/>
              <a:t>=‘C2'</a:t>
            </a:r>
            <a:r>
              <a:rPr lang="en-US" altLang="zh-CN" sz="2222" dirty="0"/>
              <a:t> (SC))</a:t>
            </a:r>
          </a:p>
          <a:p>
            <a:pPr marL="195790" indent="3528" eaLnBrk="1" hangingPunct="1">
              <a:lnSpc>
                <a:spcPct val="120000"/>
              </a:lnSpc>
              <a:buNone/>
              <a:defRPr/>
            </a:pPr>
            <a:r>
              <a:rPr lang="zh-CN" altLang="en-US" sz="2222" dirty="0"/>
              <a:t>假设</a:t>
            </a:r>
            <a:r>
              <a:rPr lang="en-US" altLang="zh-CN" sz="2222" dirty="0"/>
              <a:t>SC</a:t>
            </a:r>
            <a:r>
              <a:rPr lang="zh-CN" altLang="en-US" sz="2222" dirty="0"/>
              <a:t>表在</a:t>
            </a:r>
            <a:r>
              <a:rPr lang="en-US" altLang="zh-CN" sz="2222" dirty="0" err="1"/>
              <a:t>Cno</a:t>
            </a:r>
            <a:r>
              <a:rPr lang="zh-CN" altLang="en-US" sz="2222" dirty="0"/>
              <a:t>上有索引，</a:t>
            </a:r>
            <a:r>
              <a:rPr lang="en-US" altLang="zh-CN" sz="2222" dirty="0"/>
              <a:t>Student</a:t>
            </a:r>
            <a:r>
              <a:rPr lang="zh-CN" altLang="en-US" sz="2222" dirty="0"/>
              <a:t>表在</a:t>
            </a:r>
            <a:r>
              <a:rPr lang="en-US" altLang="zh-CN" sz="2222" dirty="0" err="1"/>
              <a:t>Sno</a:t>
            </a:r>
            <a:r>
              <a:rPr lang="zh-CN" altLang="en-US" sz="2222" dirty="0"/>
              <a:t>上有索引</a:t>
            </a:r>
          </a:p>
          <a:p>
            <a:pPr marL="195790" indent="3528" eaLnBrk="1" hangingPunct="1">
              <a:lnSpc>
                <a:spcPct val="120000"/>
              </a:lnSpc>
              <a:buNone/>
              <a:defRPr/>
            </a:pPr>
            <a:r>
              <a:rPr lang="zh-CN" altLang="en-US" sz="2222" dirty="0"/>
              <a:t> </a:t>
            </a:r>
          </a:p>
          <a:p>
            <a:pPr marL="195790" indent="3528" eaLnBrk="1" hangingPunct="1">
              <a:lnSpc>
                <a:spcPct val="120000"/>
              </a:lnSpc>
              <a:buNone/>
              <a:defRPr/>
            </a:pPr>
            <a:r>
              <a:rPr lang="zh-CN" altLang="en-US" sz="2222" dirty="0"/>
              <a:t>①</a:t>
            </a:r>
            <a:r>
              <a:rPr lang="en-US" altLang="zh-CN" sz="2222" dirty="0"/>
              <a:t>б</a:t>
            </a:r>
          </a:p>
          <a:p>
            <a:pPr marL="922505" lvl="1" indent="-380996" eaLnBrk="1" hangingPunct="1">
              <a:lnSpc>
                <a:spcPct val="120000"/>
              </a:lnSpc>
              <a:buFont typeface="Arial" charset="0"/>
              <a:buChar char="–"/>
              <a:defRPr/>
            </a:pPr>
            <a:r>
              <a:rPr lang="zh-CN" altLang="en-US" sz="1889" dirty="0"/>
              <a:t>读</a:t>
            </a:r>
            <a:r>
              <a:rPr lang="en-US" altLang="zh-CN" sz="1889" dirty="0"/>
              <a:t>SC</a:t>
            </a:r>
            <a:r>
              <a:rPr lang="zh-CN" altLang="en-US" sz="1889" dirty="0"/>
              <a:t>表索引时间忽略不计</a:t>
            </a:r>
            <a:endParaRPr lang="en-US" altLang="zh-CN" sz="1889" dirty="0"/>
          </a:p>
          <a:p>
            <a:pPr marL="922505" lvl="1" indent="-380996" eaLnBrk="1" hangingPunct="1">
              <a:lnSpc>
                <a:spcPct val="120000"/>
              </a:lnSpc>
              <a:buFont typeface="Arial" charset="0"/>
              <a:buChar char="–"/>
              <a:defRPr/>
            </a:pPr>
            <a:r>
              <a:rPr lang="zh-CN" altLang="en-US" sz="1889" dirty="0"/>
              <a:t>读</a:t>
            </a:r>
            <a:r>
              <a:rPr lang="en-US" altLang="zh-CN" sz="1889" dirty="0"/>
              <a:t>SC</a:t>
            </a:r>
            <a:r>
              <a:rPr lang="zh-CN" altLang="en-US" sz="1889" dirty="0"/>
              <a:t>表总块数</a:t>
            </a:r>
            <a:r>
              <a:rPr lang="en-US" altLang="zh-CN" sz="1889" dirty="0"/>
              <a:t>= 50/100&lt;1</a:t>
            </a:r>
            <a:r>
              <a:rPr lang="zh-CN" altLang="en-US" sz="1889" dirty="0"/>
              <a:t>块</a:t>
            </a:r>
          </a:p>
          <a:p>
            <a:pPr marL="922505" lvl="1" indent="-380996" eaLnBrk="1" hangingPunct="1">
              <a:lnSpc>
                <a:spcPct val="120000"/>
              </a:lnSpc>
              <a:buFont typeface="Arial" charset="0"/>
              <a:buChar char="–"/>
              <a:defRPr/>
            </a:pPr>
            <a:r>
              <a:rPr lang="zh-CN" altLang="en-US" sz="1889" dirty="0"/>
              <a:t>选择运算时间忽略不计 </a:t>
            </a:r>
          </a:p>
          <a:p>
            <a:pPr marL="922505" lvl="1" indent="-380996" eaLnBrk="1" hangingPunct="1">
              <a:lnSpc>
                <a:spcPct val="120000"/>
              </a:lnSpc>
              <a:buFont typeface="Arial" charset="0"/>
              <a:buChar char="–"/>
              <a:defRPr/>
            </a:pPr>
            <a:r>
              <a:rPr lang="zh-CN" altLang="en-US" sz="1889" dirty="0"/>
              <a:t>中间结果大小</a:t>
            </a:r>
            <a:r>
              <a:rPr lang="en-US" altLang="zh-CN" sz="1889" dirty="0"/>
              <a:t>=50</a:t>
            </a:r>
            <a:r>
              <a:rPr lang="zh-CN" altLang="en-US" sz="1889" dirty="0"/>
              <a:t>条，不必写入外存</a:t>
            </a:r>
          </a:p>
          <a:p>
            <a:pPr marL="195790" indent="403927" eaLnBrk="1" hangingPunct="1">
              <a:lnSpc>
                <a:spcPct val="120000"/>
              </a:lnSpc>
              <a:buNone/>
              <a:defRPr/>
            </a:pPr>
            <a:endParaRPr lang="en-US" altLang="zh-CN" sz="2222" dirty="0"/>
          </a:p>
        </p:txBody>
      </p:sp>
      <p:sp>
        <p:nvSpPr>
          <p:cNvPr id="57348" name="AutoShape 4"/>
          <p:cNvSpPr>
            <a:spLocks noChangeArrowheads="1"/>
          </p:cNvSpPr>
          <p:nvPr/>
        </p:nvSpPr>
        <p:spPr bwMode="auto">
          <a:xfrm rot="5400000">
            <a:off x="4105713" y="807451"/>
            <a:ext cx="211667" cy="423333"/>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100000" tIns="52000" rIns="100000" bIns="52000" anchor="ctr"/>
          <a:lstStyle>
            <a:lvl1pPr marL="342900" indent="-342900"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zh-CN" sz="3556">
              <a:solidFill>
                <a:schemeClr val="bg1">
                  <a:lumMod val="50000"/>
                </a:schemeClr>
              </a:solidFill>
            </a:endParaRPr>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查询优化的必要性（续） </a:t>
            </a:r>
          </a:p>
        </p:txBody>
      </p:sp>
      <p:sp>
        <p:nvSpPr>
          <p:cNvPr id="227331" name="Rectangle 3"/>
          <p:cNvSpPr>
            <a:spLocks noGrp="1" noChangeArrowheads="1"/>
          </p:cNvSpPr>
          <p:nvPr>
            <p:ph sz="quarter" idx="10"/>
          </p:nvPr>
        </p:nvSpPr>
        <p:spPr bwMode="auto"/>
        <p:txBody>
          <a:bodyPr/>
          <a:lstStyle/>
          <a:p>
            <a:pPr marL="0" indent="0" eaLnBrk="1" hangingPunct="1">
              <a:lnSpc>
                <a:spcPct val="150000"/>
              </a:lnSpc>
              <a:buNone/>
              <a:defRPr/>
            </a:pPr>
            <a:r>
              <a:rPr lang="en-US" altLang="zh-CN" sz="2222"/>
              <a:t>②</a:t>
            </a:r>
          </a:p>
          <a:p>
            <a:pPr lvl="1" eaLnBrk="1" hangingPunct="1">
              <a:lnSpc>
                <a:spcPct val="150000"/>
              </a:lnSpc>
              <a:buFont typeface="Arial" charset="0"/>
              <a:buChar char="–"/>
              <a:defRPr/>
            </a:pPr>
            <a:r>
              <a:rPr lang="en-US" altLang="zh-CN" sz="1889"/>
              <a:t> 	</a:t>
            </a:r>
            <a:r>
              <a:rPr lang="zh-CN" altLang="en-US" sz="1889"/>
              <a:t>读</a:t>
            </a:r>
            <a:r>
              <a:rPr lang="en-US" altLang="zh-CN" sz="1889"/>
              <a:t>Student</a:t>
            </a:r>
            <a:r>
              <a:rPr lang="zh-CN" altLang="en-US" sz="1889"/>
              <a:t>表索引忽略不计</a:t>
            </a:r>
            <a:endParaRPr lang="en-US" altLang="zh-CN" sz="1889"/>
          </a:p>
          <a:p>
            <a:pPr lvl="1" eaLnBrk="1" hangingPunct="1">
              <a:lnSpc>
                <a:spcPct val="150000"/>
              </a:lnSpc>
              <a:buFont typeface="Arial" charset="0"/>
              <a:buChar char="–"/>
              <a:defRPr/>
            </a:pPr>
            <a:r>
              <a:rPr lang="en-US" altLang="zh-CN" sz="1889"/>
              <a:t>	</a:t>
            </a:r>
            <a:r>
              <a:rPr lang="zh-CN" altLang="en-US" sz="1889"/>
              <a:t>读</a:t>
            </a:r>
            <a:r>
              <a:rPr lang="en-US" altLang="zh-CN" sz="1889"/>
              <a:t>Student</a:t>
            </a:r>
            <a:r>
              <a:rPr lang="zh-CN" altLang="en-US" sz="1889"/>
              <a:t>表总块数</a:t>
            </a:r>
            <a:r>
              <a:rPr lang="en-US" altLang="zh-CN" sz="1889"/>
              <a:t>= 50/10=5</a:t>
            </a:r>
            <a:r>
              <a:rPr lang="zh-CN" altLang="en-US" sz="1889"/>
              <a:t>块</a:t>
            </a:r>
          </a:p>
          <a:p>
            <a:pPr lvl="1" eaLnBrk="1" hangingPunct="1">
              <a:lnSpc>
                <a:spcPct val="150000"/>
              </a:lnSpc>
              <a:buFont typeface="Arial" charset="0"/>
              <a:buChar char="–"/>
              <a:defRPr/>
            </a:pPr>
            <a:r>
              <a:rPr lang="zh-CN" altLang="en-US" sz="1889"/>
              <a:t>	读数据时间 </a:t>
            </a:r>
          </a:p>
          <a:p>
            <a:pPr marL="0" indent="0" eaLnBrk="1" hangingPunct="1">
              <a:lnSpc>
                <a:spcPct val="150000"/>
              </a:lnSpc>
              <a:buNone/>
              <a:defRPr/>
            </a:pPr>
            <a:r>
              <a:rPr lang="zh-CN" altLang="en-US" sz="2222"/>
              <a:t>③ </a:t>
            </a:r>
            <a:r>
              <a:rPr lang="en-US" altLang="zh-CN" sz="2222"/>
              <a:t>П</a:t>
            </a:r>
          </a:p>
          <a:p>
            <a:pPr marL="0" indent="0" eaLnBrk="1" hangingPunct="1">
              <a:lnSpc>
                <a:spcPct val="150000"/>
              </a:lnSpc>
              <a:buNone/>
              <a:defRPr/>
            </a:pPr>
            <a:endParaRPr lang="en-US" altLang="zh-CN" sz="2222"/>
          </a:p>
          <a:p>
            <a:pPr marL="0" indent="0" eaLnBrk="1" hangingPunct="1">
              <a:lnSpc>
                <a:spcPct val="150000"/>
              </a:lnSpc>
              <a:buNone/>
              <a:defRPr/>
            </a:pPr>
            <a:r>
              <a:rPr lang="zh-CN" altLang="en-US" sz="2222"/>
              <a:t>    </a:t>
            </a:r>
            <a:r>
              <a:rPr lang="zh-CN" altLang="en-US" sz="2222">
                <a:solidFill>
                  <a:srgbClr val="FF0000"/>
                </a:solidFill>
              </a:rPr>
              <a:t>总时间</a:t>
            </a:r>
            <a:r>
              <a:rPr lang="en-US" altLang="zh-CN" sz="2222">
                <a:solidFill>
                  <a:srgbClr val="FF0000"/>
                </a:solidFill>
              </a:rPr>
              <a:t>= (1+5)/20 &lt;0.4</a:t>
            </a:r>
            <a:r>
              <a:rPr lang="zh-CN" altLang="en-US" sz="2222">
                <a:solidFill>
                  <a:srgbClr val="FF0000"/>
                </a:solidFill>
              </a:rPr>
              <a:t>秒</a:t>
            </a:r>
          </a:p>
        </p:txBody>
      </p:sp>
      <p:sp>
        <p:nvSpPr>
          <p:cNvPr id="47108" name="AutoShape 4"/>
          <p:cNvSpPr>
            <a:spLocks noChangeArrowheads="1"/>
          </p:cNvSpPr>
          <p:nvPr/>
        </p:nvSpPr>
        <p:spPr bwMode="auto">
          <a:xfrm rot="5400000">
            <a:off x="1369409" y="879459"/>
            <a:ext cx="211667" cy="423333"/>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矩形 1"/>
          <p:cNvSpPr>
            <a:spLocks noChangeArrowheads="1"/>
          </p:cNvSpPr>
          <p:nvPr/>
        </p:nvSpPr>
        <p:spPr bwMode="auto">
          <a:xfrm>
            <a:off x="5440040" y="1633364"/>
            <a:ext cx="3744416" cy="31157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查询处理</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代数优化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物理优化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优化步骤</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06  </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SQL</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a:t>
            </a:r>
          </a:p>
        </p:txBody>
      </p:sp>
      <p:cxnSp>
        <p:nvCxnSpPr>
          <p:cNvPr id="20" name="直接连接符 19">
            <a:extLst>
              <a:ext uri="{FF2B5EF4-FFF2-40B4-BE49-F238E27FC236}">
                <a16:creationId xmlns:a16="http://schemas.microsoft.com/office/drawing/2014/main" id="{59684A51-B4DA-4CED-8217-5ED54F364E58}"/>
              </a:ext>
            </a:extLst>
          </p:cNvPr>
          <p:cNvCxnSpPr>
            <a:cxnSpLocks/>
          </p:cNvCxnSpPr>
          <p:nvPr/>
        </p:nvCxnSpPr>
        <p:spPr>
          <a:xfrm>
            <a:off x="5560809" y="3145532"/>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3764"/>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dirty="0"/>
              <a:t>SQL</a:t>
            </a:r>
            <a:r>
              <a:rPr lang="zh-CN" altLang="en-US" dirty="0"/>
              <a:t>执行流程</a:t>
            </a:r>
            <a:endParaRPr dirty="0"/>
          </a:p>
        </p:txBody>
      </p:sp>
      <p:pic>
        <p:nvPicPr>
          <p:cNvPr id="5" name="图片 4">
            <a:extLst>
              <a:ext uri="{FF2B5EF4-FFF2-40B4-BE49-F238E27FC236}">
                <a16:creationId xmlns:a16="http://schemas.microsoft.com/office/drawing/2014/main" id="{302392A1-14DE-4B6E-B2ED-5882F3A6EA38}"/>
              </a:ext>
            </a:extLst>
          </p:cNvPr>
          <p:cNvPicPr>
            <a:picLocks/>
          </p:cNvPicPr>
          <p:nvPr/>
        </p:nvPicPr>
        <p:blipFill>
          <a:blip r:embed="rId2" cstate="print">
            <a:extLst>
              <a:ext uri="{BEBA8EAE-BF5A-486C-A8C5-ECC9F3942E4B}">
                <a14:imgProps xmlns:a14="http://schemas.microsoft.com/office/drawing/2010/main">
                  <a14:imgLayer r:embed="rId3">
                    <a14:imgEffect>
                      <a14:artisticPhotocopy/>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19560" y="1057300"/>
            <a:ext cx="7920880" cy="4032448"/>
          </a:xfrm>
          <a:prstGeom prst="rect">
            <a:avLst/>
          </a:prstGeom>
        </p:spPr>
      </p:pic>
    </p:spTree>
    <p:extLst>
      <p:ext uri="{BB962C8B-B14F-4D97-AF65-F5344CB8AC3E}">
        <p14:creationId xmlns:p14="http://schemas.microsoft.com/office/powerpoint/2010/main" val="1351803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查询优化的一般准则 </a:t>
            </a:r>
          </a:p>
        </p:txBody>
      </p:sp>
      <p:sp>
        <p:nvSpPr>
          <p:cNvPr id="229379" name="Rectangle 3"/>
          <p:cNvSpPr>
            <a:spLocks noGrp="1" noChangeArrowheads="1"/>
          </p:cNvSpPr>
          <p:nvPr>
            <p:ph sz="quarter" idx="10"/>
          </p:nvPr>
        </p:nvSpPr>
        <p:spPr bwMode="auto"/>
        <p:txBody>
          <a:bodyPr/>
          <a:lstStyle/>
          <a:p>
            <a:pPr eaLnBrk="1" hangingPunct="1">
              <a:lnSpc>
                <a:spcPct val="150000"/>
              </a:lnSpc>
              <a:defRPr/>
            </a:pPr>
            <a:r>
              <a:rPr lang="zh-CN" altLang="en-US" sz="2222" dirty="0">
                <a:highlight>
                  <a:srgbClr val="FFFF00"/>
                </a:highlight>
              </a:rPr>
              <a:t>选择运算应尽可能先做        </a:t>
            </a:r>
          </a:p>
          <a:p>
            <a:pPr lvl="1" eaLnBrk="1" hangingPunct="1">
              <a:lnSpc>
                <a:spcPct val="150000"/>
              </a:lnSpc>
              <a:defRPr/>
            </a:pPr>
            <a:r>
              <a:rPr lang="zh-CN" altLang="en-US" sz="1778" dirty="0">
                <a:highlight>
                  <a:srgbClr val="FFFF00"/>
                </a:highlight>
              </a:rPr>
              <a:t>目的：减小中间关系</a:t>
            </a:r>
          </a:p>
          <a:p>
            <a:pPr eaLnBrk="1" hangingPunct="1">
              <a:lnSpc>
                <a:spcPct val="150000"/>
              </a:lnSpc>
              <a:defRPr/>
            </a:pPr>
            <a:r>
              <a:rPr lang="zh-CN" altLang="en-US" sz="2222" dirty="0">
                <a:highlight>
                  <a:srgbClr val="FFFF00"/>
                </a:highlight>
              </a:rPr>
              <a:t>在执行连接操作前对关系适当进行预处理</a:t>
            </a:r>
          </a:p>
          <a:p>
            <a:pPr lvl="1" eaLnBrk="1" hangingPunct="1">
              <a:lnSpc>
                <a:spcPct val="150000"/>
              </a:lnSpc>
              <a:defRPr/>
            </a:pPr>
            <a:r>
              <a:rPr lang="zh-CN" altLang="en-US" sz="1778" dirty="0">
                <a:highlight>
                  <a:srgbClr val="FFFF00"/>
                </a:highlight>
              </a:rPr>
              <a:t>按连接属性排序</a:t>
            </a:r>
          </a:p>
          <a:p>
            <a:pPr lvl="1" eaLnBrk="1" hangingPunct="1">
              <a:lnSpc>
                <a:spcPct val="150000"/>
              </a:lnSpc>
              <a:defRPr/>
            </a:pPr>
            <a:r>
              <a:rPr lang="zh-CN" altLang="en-US" sz="1778" dirty="0">
                <a:highlight>
                  <a:srgbClr val="FFFF00"/>
                </a:highlight>
              </a:rPr>
              <a:t>在连接属性上建立索引 </a:t>
            </a:r>
          </a:p>
          <a:p>
            <a:pPr eaLnBrk="1" hangingPunct="1">
              <a:lnSpc>
                <a:spcPct val="150000"/>
              </a:lnSpc>
              <a:defRPr/>
            </a:pPr>
            <a:r>
              <a:rPr lang="zh-CN" altLang="en-US" sz="2222" dirty="0">
                <a:highlight>
                  <a:srgbClr val="FFFF00"/>
                </a:highlight>
              </a:rPr>
              <a:t>投影运算和选择运算同时做</a:t>
            </a:r>
          </a:p>
          <a:p>
            <a:pPr lvl="1" eaLnBrk="1" hangingPunct="1">
              <a:lnSpc>
                <a:spcPct val="150000"/>
              </a:lnSpc>
              <a:defRPr/>
            </a:pPr>
            <a:r>
              <a:rPr lang="zh-CN" altLang="en-US" sz="1778" dirty="0">
                <a:highlight>
                  <a:srgbClr val="FFFF00"/>
                </a:highlight>
              </a:rPr>
              <a:t>目的：避免重复扫描关系</a:t>
            </a:r>
          </a:p>
          <a:p>
            <a:pPr eaLnBrk="1" hangingPunct="1">
              <a:lnSpc>
                <a:spcPct val="150000"/>
              </a:lnSpc>
              <a:defRPr/>
            </a:pPr>
            <a:r>
              <a:rPr lang="zh-CN" altLang="en-US" sz="2222" dirty="0">
                <a:highlight>
                  <a:srgbClr val="FFFF00"/>
                </a:highlight>
              </a:rPr>
              <a:t>将投影运算与其前面或后面的双目运算结合</a:t>
            </a:r>
          </a:p>
          <a:p>
            <a:pPr lvl="1" eaLnBrk="1" hangingPunct="1">
              <a:lnSpc>
                <a:spcPct val="150000"/>
              </a:lnSpc>
              <a:defRPr/>
            </a:pPr>
            <a:r>
              <a:rPr lang="zh-CN" altLang="en-US" sz="1778" dirty="0">
                <a:highlight>
                  <a:srgbClr val="FFFF00"/>
                </a:highlight>
              </a:rPr>
              <a:t>目的：减少扫描关系的遍数</a:t>
            </a:r>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查询优化的一般准则 </a:t>
            </a:r>
          </a:p>
        </p:txBody>
      </p:sp>
      <p:sp>
        <p:nvSpPr>
          <p:cNvPr id="230403" name="Rectangle 3"/>
          <p:cNvSpPr>
            <a:spLocks noGrp="1" noChangeArrowheads="1"/>
          </p:cNvSpPr>
          <p:nvPr>
            <p:ph sz="quarter" idx="10"/>
          </p:nvPr>
        </p:nvSpPr>
        <p:spPr bwMode="auto"/>
        <p:txBody>
          <a:bodyPr/>
          <a:lstStyle/>
          <a:p>
            <a:pPr eaLnBrk="1" hangingPunct="1">
              <a:lnSpc>
                <a:spcPct val="150000"/>
              </a:lnSpc>
              <a:defRPr/>
            </a:pPr>
            <a:r>
              <a:rPr lang="zh-CN" altLang="en-US" sz="2222" dirty="0">
                <a:highlight>
                  <a:srgbClr val="FFFF00"/>
                </a:highlight>
              </a:rPr>
              <a:t>某些选择运算＋在其前面执行的笛卡尔积  </a:t>
            </a:r>
            <a:r>
              <a:rPr lang="en-US" altLang="zh-CN" sz="2222" dirty="0">
                <a:highlight>
                  <a:srgbClr val="FFFF00"/>
                </a:highlight>
              </a:rPr>
              <a:t>===&gt;   </a:t>
            </a:r>
            <a:r>
              <a:rPr lang="zh-CN" altLang="en-US" sz="2222" dirty="0">
                <a:highlight>
                  <a:srgbClr val="FFFF00"/>
                </a:highlight>
              </a:rPr>
              <a:t>连接运算 </a:t>
            </a:r>
          </a:p>
          <a:p>
            <a:pPr marL="0" indent="0" eaLnBrk="1" hangingPunct="1">
              <a:lnSpc>
                <a:spcPct val="150000"/>
              </a:lnSpc>
              <a:buNone/>
              <a:defRPr/>
            </a:pPr>
            <a:r>
              <a:rPr lang="en-US" altLang="zh-CN" sz="2222" dirty="0"/>
              <a:t>   </a:t>
            </a:r>
            <a:r>
              <a:rPr lang="zh-CN" altLang="en-US" sz="2222" dirty="0"/>
              <a:t>如：</a:t>
            </a:r>
            <a:r>
              <a:rPr lang="en-US" altLang="zh-CN" sz="2222" dirty="0" err="1"/>
              <a:t>б</a:t>
            </a:r>
            <a:r>
              <a:rPr lang="en-US" altLang="zh-CN" sz="2222" baseline="-25000" dirty="0" err="1"/>
              <a:t>Student.Sno</a:t>
            </a:r>
            <a:r>
              <a:rPr lang="en-US" altLang="zh-CN" sz="2222" baseline="-25000" dirty="0"/>
              <a:t>=</a:t>
            </a:r>
            <a:r>
              <a:rPr lang="en-US" altLang="zh-CN" sz="2222" baseline="-25000" dirty="0" err="1"/>
              <a:t>SC.Sno</a:t>
            </a:r>
            <a:r>
              <a:rPr lang="en-US" altLang="zh-CN" sz="2222" dirty="0"/>
              <a:t>  (</a:t>
            </a:r>
            <a:r>
              <a:rPr lang="en-US" altLang="zh-CN" sz="2222" dirty="0" err="1"/>
              <a:t>Student×SC</a:t>
            </a:r>
            <a:r>
              <a:rPr lang="en-US" altLang="zh-CN" sz="2222" dirty="0"/>
              <a:t>)</a:t>
            </a:r>
          </a:p>
          <a:p>
            <a:pPr marL="0" indent="0" eaLnBrk="1" hangingPunct="1">
              <a:lnSpc>
                <a:spcPct val="150000"/>
              </a:lnSpc>
              <a:buNone/>
              <a:defRPr/>
            </a:pPr>
            <a:r>
              <a:rPr lang="en-US" altLang="zh-CN" sz="2222" dirty="0"/>
              <a:t> </a:t>
            </a:r>
          </a:p>
          <a:p>
            <a:pPr marL="0" indent="0" eaLnBrk="1" hangingPunct="1">
              <a:lnSpc>
                <a:spcPct val="150000"/>
              </a:lnSpc>
              <a:buNone/>
              <a:defRPr/>
            </a:pPr>
            <a:r>
              <a:rPr lang="en-US" altLang="zh-CN" sz="2222" dirty="0"/>
              <a:t> 	        Student     SC</a:t>
            </a:r>
          </a:p>
          <a:p>
            <a:pPr marL="1583956" lvl="4" indent="0">
              <a:buNone/>
              <a:defRPr/>
            </a:pPr>
            <a:endParaRPr lang="en-US" altLang="zh-CN" dirty="0"/>
          </a:p>
        </p:txBody>
      </p:sp>
      <p:sp>
        <p:nvSpPr>
          <p:cNvPr id="61444" name="AutoShape 4"/>
          <p:cNvSpPr>
            <a:spLocks noChangeArrowheads="1"/>
          </p:cNvSpPr>
          <p:nvPr/>
        </p:nvSpPr>
        <p:spPr bwMode="auto">
          <a:xfrm rot="5400000">
            <a:off x="3486080" y="2678377"/>
            <a:ext cx="211667" cy="291041"/>
          </a:xfrm>
          <a:prstGeom prst="flowChartCollate">
            <a:avLst/>
          </a:prstGeom>
          <a:ln>
            <a:solidFill>
              <a:srgbClr val="FF0000"/>
            </a:solidFill>
            <a:headEnd/>
            <a:tailEnd/>
          </a:ln>
        </p:spPr>
        <p:style>
          <a:lnRef idx="2">
            <a:schemeClr val="accent6"/>
          </a:lnRef>
          <a:fillRef idx="1">
            <a:schemeClr val="lt1"/>
          </a:fillRef>
          <a:effectRef idx="0">
            <a:schemeClr val="accent6"/>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dirty="0">
              <a:solidFill>
                <a:srgbClr val="FF0000"/>
              </a:solidFill>
            </a:endParaRPr>
          </a:p>
        </p:txBody>
      </p:sp>
      <p:sp>
        <p:nvSpPr>
          <p:cNvPr id="61445" name="AutoShape 5"/>
          <p:cNvSpPr>
            <a:spLocks noChangeArrowheads="1"/>
          </p:cNvSpPr>
          <p:nvPr/>
        </p:nvSpPr>
        <p:spPr bwMode="auto">
          <a:xfrm>
            <a:off x="3423461" y="2086568"/>
            <a:ext cx="336903" cy="559153"/>
          </a:xfrm>
          <a:prstGeom prst="downArrow">
            <a:avLst>
              <a:gd name="adj1" fmla="val 50000"/>
              <a:gd name="adj2" fmla="val 35000"/>
            </a:avLst>
          </a:prstGeom>
          <a:ln>
            <a:headEnd/>
            <a:tailEnd/>
          </a:ln>
        </p:spPr>
        <p:style>
          <a:lnRef idx="2">
            <a:schemeClr val="dk1"/>
          </a:lnRef>
          <a:fillRef idx="1">
            <a:schemeClr val="lt1"/>
          </a:fillRef>
          <a:effectRef idx="0">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关系代数等价变换规则 </a:t>
            </a:r>
          </a:p>
        </p:txBody>
      </p:sp>
      <p:sp>
        <p:nvSpPr>
          <p:cNvPr id="231427" name="Rectangle 3"/>
          <p:cNvSpPr>
            <a:spLocks noGrp="1" noChangeArrowheads="1"/>
          </p:cNvSpPr>
          <p:nvPr>
            <p:ph sz="quarter" idx="10"/>
          </p:nvPr>
        </p:nvSpPr>
        <p:spPr bwMode="auto"/>
        <p:txBody>
          <a:bodyPr/>
          <a:lstStyle/>
          <a:p>
            <a:pPr eaLnBrk="1" hangingPunct="1">
              <a:lnSpc>
                <a:spcPct val="150000"/>
              </a:lnSpc>
              <a:defRPr/>
            </a:pPr>
            <a:r>
              <a:rPr lang="zh-CN" altLang="en-US" sz="2222" dirty="0"/>
              <a:t>关系代数表达式等价</a:t>
            </a:r>
          </a:p>
          <a:p>
            <a:pPr lvl="1" eaLnBrk="1" hangingPunct="1">
              <a:lnSpc>
                <a:spcPct val="150000"/>
              </a:lnSpc>
              <a:defRPr/>
            </a:pPr>
            <a:r>
              <a:rPr lang="zh-CN" altLang="en-US" sz="2000" dirty="0"/>
              <a:t>指用相同的关系代替两个表达式中相应的关系所得到的结果是相同的</a:t>
            </a:r>
          </a:p>
          <a:p>
            <a:pPr lvl="1" eaLnBrk="1" hangingPunct="1">
              <a:lnSpc>
                <a:spcPct val="150000"/>
              </a:lnSpc>
              <a:defRPr/>
            </a:pPr>
            <a:r>
              <a:rPr lang="zh-CN" altLang="en-US" sz="2000" dirty="0"/>
              <a:t>上面的优化策略大部分都涉及到代数表达式的变换</a:t>
            </a:r>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常用的等价变换规则</a:t>
            </a:r>
          </a:p>
        </p:txBody>
      </p:sp>
      <p:sp>
        <p:nvSpPr>
          <p:cNvPr id="63491" name="Rectangle 3"/>
          <p:cNvSpPr>
            <a:spLocks noGrp="1" noChangeArrowheads="1"/>
          </p:cNvSpPr>
          <p:nvPr>
            <p:ph sz="quarter"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buFontTx/>
              <a:buNone/>
              <a:defRPr/>
            </a:pPr>
            <a:r>
              <a:rPr lang="zh-CN" altLang="en-US" sz="2667" dirty="0"/>
              <a:t>设</a:t>
            </a:r>
            <a:r>
              <a:rPr lang="en-US" altLang="zh-CN" sz="2667" dirty="0"/>
              <a:t>E1</a:t>
            </a:r>
            <a:r>
              <a:rPr lang="zh-CN" altLang="en-US" sz="2667" dirty="0"/>
              <a:t>、</a:t>
            </a:r>
            <a:r>
              <a:rPr lang="en-US" altLang="zh-CN" sz="2667" dirty="0"/>
              <a:t>E2</a:t>
            </a:r>
            <a:r>
              <a:rPr lang="zh-CN" altLang="en-US" sz="2667" dirty="0"/>
              <a:t>等是关系代数表达式，</a:t>
            </a:r>
            <a:r>
              <a:rPr lang="en-US" altLang="zh-CN" sz="2667" dirty="0"/>
              <a:t>F</a:t>
            </a:r>
            <a:r>
              <a:rPr lang="zh-CN" altLang="en-US" sz="2667" dirty="0"/>
              <a:t>是条件表达式</a:t>
            </a:r>
          </a:p>
          <a:p>
            <a:pPr marL="507995" indent="-507995" eaLnBrk="1" hangingPunct="1">
              <a:lnSpc>
                <a:spcPct val="120000"/>
              </a:lnSpc>
              <a:buFont typeface="+mj-ea"/>
              <a:buAutoNum type="circleNumDbPlain"/>
              <a:defRPr/>
            </a:pPr>
            <a:r>
              <a:rPr lang="zh-CN" altLang="en-US" sz="2222" dirty="0"/>
              <a:t>连接、笛卡尔积交换律</a:t>
            </a:r>
          </a:p>
          <a:p>
            <a:pPr algn="just" eaLnBrk="1" hangingPunct="1">
              <a:lnSpc>
                <a:spcPct val="120000"/>
              </a:lnSpc>
              <a:buFontTx/>
              <a:buNone/>
              <a:defRPr/>
            </a:pPr>
            <a:r>
              <a:rPr lang="zh-CN" altLang="en-US" sz="2222" dirty="0"/>
              <a:t>		</a:t>
            </a:r>
            <a:r>
              <a:rPr lang="en-US" altLang="zh-CN" sz="2222" dirty="0"/>
              <a:t>E1× E2≡ E2×E1</a:t>
            </a:r>
          </a:p>
          <a:p>
            <a:pPr algn="just" eaLnBrk="1" hangingPunct="1">
              <a:lnSpc>
                <a:spcPct val="120000"/>
              </a:lnSpc>
              <a:buFontTx/>
              <a:buNone/>
              <a:defRPr/>
            </a:pPr>
            <a:r>
              <a:rPr lang="en-US" altLang="zh-CN" sz="2222" dirty="0"/>
              <a:t>		E1      E2≡E2       E1         </a:t>
            </a:r>
          </a:p>
          <a:p>
            <a:pPr algn="just" eaLnBrk="1" hangingPunct="1">
              <a:lnSpc>
                <a:spcPct val="120000"/>
              </a:lnSpc>
              <a:buFontTx/>
              <a:buNone/>
              <a:defRPr/>
            </a:pPr>
            <a:r>
              <a:rPr lang="en-US" altLang="zh-CN" sz="2222" dirty="0"/>
              <a:t>		E1   </a:t>
            </a:r>
            <a:r>
              <a:rPr lang="en-US" altLang="zh-CN" sz="2222" baseline="-24000" dirty="0"/>
              <a:t>F</a:t>
            </a:r>
            <a:r>
              <a:rPr lang="en-US" altLang="zh-CN" sz="2222" dirty="0"/>
              <a:t>   E2≡ E2   </a:t>
            </a:r>
            <a:r>
              <a:rPr lang="en-US" altLang="zh-CN" sz="2222" baseline="-24000" dirty="0"/>
              <a:t>F</a:t>
            </a:r>
            <a:r>
              <a:rPr lang="en-US" altLang="zh-CN" sz="2222" dirty="0"/>
              <a:t>   E1</a:t>
            </a:r>
          </a:p>
          <a:p>
            <a:pPr marL="507995" indent="-507995" algn="just" eaLnBrk="1" hangingPunct="1">
              <a:lnSpc>
                <a:spcPct val="90000"/>
              </a:lnSpc>
              <a:buFont typeface="+mj-ea"/>
              <a:buAutoNum type="circleNumDbPlain" startAt="2"/>
              <a:defRPr/>
            </a:pPr>
            <a:r>
              <a:rPr lang="zh-CN" altLang="en-US" sz="2222" dirty="0"/>
              <a:t>连接、笛卡尔积的结合律</a:t>
            </a:r>
          </a:p>
          <a:p>
            <a:pPr algn="just" eaLnBrk="1" hangingPunct="1">
              <a:lnSpc>
                <a:spcPct val="130000"/>
              </a:lnSpc>
              <a:buFontTx/>
              <a:buNone/>
              <a:defRPr/>
            </a:pPr>
            <a:r>
              <a:rPr lang="zh-CN" altLang="en-US" sz="2222" dirty="0"/>
              <a:t>    </a:t>
            </a:r>
            <a:r>
              <a:rPr lang="en-US" altLang="zh-CN" sz="2222" dirty="0"/>
              <a:t>(E1×E2) × E3 ≡ E1 × (E2×E3)</a:t>
            </a:r>
          </a:p>
          <a:p>
            <a:pPr algn="just" eaLnBrk="1" hangingPunct="1">
              <a:lnSpc>
                <a:spcPct val="130000"/>
              </a:lnSpc>
              <a:buFontTx/>
              <a:buNone/>
              <a:defRPr/>
            </a:pPr>
            <a:r>
              <a:rPr lang="en-US" altLang="zh-CN" sz="2222" dirty="0"/>
              <a:t>    (E1    E2)    E3 ≡ E1    (E2    E3)</a:t>
            </a:r>
          </a:p>
          <a:p>
            <a:pPr eaLnBrk="1" hangingPunct="1">
              <a:lnSpc>
                <a:spcPct val="130000"/>
              </a:lnSpc>
              <a:buFontTx/>
              <a:buNone/>
              <a:defRPr/>
            </a:pPr>
            <a:r>
              <a:rPr lang="en-US" altLang="zh-CN" sz="2222" dirty="0"/>
              <a:t>    (E1    E2)    E3 ≡ E1     (E2    E3) </a:t>
            </a:r>
          </a:p>
          <a:p>
            <a:pPr eaLnBrk="1" hangingPunct="1">
              <a:lnSpc>
                <a:spcPct val="130000"/>
              </a:lnSpc>
              <a:buFontTx/>
              <a:buNone/>
              <a:defRPr/>
            </a:pPr>
            <a:r>
              <a:rPr lang="en-US" altLang="zh-CN" sz="2000" dirty="0"/>
              <a:t>	</a:t>
            </a:r>
          </a:p>
        </p:txBody>
      </p:sp>
      <p:sp>
        <p:nvSpPr>
          <p:cNvPr id="63494" name="AutoShape 6"/>
          <p:cNvSpPr>
            <a:spLocks noChangeArrowheads="1"/>
          </p:cNvSpPr>
          <p:nvPr/>
        </p:nvSpPr>
        <p:spPr bwMode="auto">
          <a:xfrm rot="5400000">
            <a:off x="2015865" y="2269819"/>
            <a:ext cx="211667" cy="423333"/>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52229" name="Rectangle 8"/>
          <p:cNvSpPr>
            <a:spLocks noChangeArrowheads="1"/>
          </p:cNvSpPr>
          <p:nvPr/>
        </p:nvSpPr>
        <p:spPr bwMode="auto">
          <a:xfrm>
            <a:off x="5517444" y="4159250"/>
            <a:ext cx="1016000" cy="84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
        <p:nvSpPr>
          <p:cNvPr id="9" name="AutoShape 6"/>
          <p:cNvSpPr>
            <a:spLocks noChangeArrowheads="1"/>
          </p:cNvSpPr>
          <p:nvPr/>
        </p:nvSpPr>
        <p:spPr bwMode="auto">
          <a:xfrm rot="5400000">
            <a:off x="2081389" y="2718064"/>
            <a:ext cx="211667" cy="423333"/>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0" name="AutoShape 6"/>
          <p:cNvSpPr>
            <a:spLocks noChangeArrowheads="1"/>
          </p:cNvSpPr>
          <p:nvPr/>
        </p:nvSpPr>
        <p:spPr bwMode="auto">
          <a:xfrm rot="5400000">
            <a:off x="3617264" y="2681075"/>
            <a:ext cx="211667" cy="423333"/>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1" name="AutoShape 6"/>
          <p:cNvSpPr>
            <a:spLocks noChangeArrowheads="1"/>
          </p:cNvSpPr>
          <p:nvPr/>
        </p:nvSpPr>
        <p:spPr bwMode="auto">
          <a:xfrm rot="5400000">
            <a:off x="3453852" y="2282472"/>
            <a:ext cx="211667" cy="423333"/>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2" name="AutoShape 6"/>
          <p:cNvSpPr>
            <a:spLocks noChangeArrowheads="1"/>
          </p:cNvSpPr>
          <p:nvPr/>
        </p:nvSpPr>
        <p:spPr bwMode="auto">
          <a:xfrm rot="5400000">
            <a:off x="1623449" y="4184827"/>
            <a:ext cx="211667" cy="322791"/>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3" name="AutoShape 6"/>
          <p:cNvSpPr>
            <a:spLocks noChangeArrowheads="1"/>
          </p:cNvSpPr>
          <p:nvPr/>
        </p:nvSpPr>
        <p:spPr bwMode="auto">
          <a:xfrm rot="5400000">
            <a:off x="1622567" y="4688221"/>
            <a:ext cx="211667" cy="321028"/>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4" name="AutoShape 6"/>
          <p:cNvSpPr>
            <a:spLocks noChangeArrowheads="1"/>
          </p:cNvSpPr>
          <p:nvPr/>
        </p:nvSpPr>
        <p:spPr bwMode="auto">
          <a:xfrm rot="5400000">
            <a:off x="2417055" y="4205949"/>
            <a:ext cx="211667" cy="321028"/>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5" name="AutoShape 6"/>
          <p:cNvSpPr>
            <a:spLocks noChangeArrowheads="1"/>
          </p:cNvSpPr>
          <p:nvPr/>
        </p:nvSpPr>
        <p:spPr bwMode="auto">
          <a:xfrm rot="5400000">
            <a:off x="3749147" y="4205067"/>
            <a:ext cx="211667" cy="322792"/>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6" name="AutoShape 6"/>
          <p:cNvSpPr>
            <a:spLocks noChangeArrowheads="1"/>
          </p:cNvSpPr>
          <p:nvPr/>
        </p:nvSpPr>
        <p:spPr bwMode="auto">
          <a:xfrm rot="5400000">
            <a:off x="4499681" y="4205067"/>
            <a:ext cx="211667" cy="322791"/>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7" name="AutoShape 6"/>
          <p:cNvSpPr>
            <a:spLocks noChangeArrowheads="1"/>
          </p:cNvSpPr>
          <p:nvPr/>
        </p:nvSpPr>
        <p:spPr bwMode="auto">
          <a:xfrm rot="5400000">
            <a:off x="4617122" y="4677833"/>
            <a:ext cx="211667" cy="322791"/>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8" name="AutoShape 6"/>
          <p:cNvSpPr>
            <a:spLocks noChangeArrowheads="1"/>
          </p:cNvSpPr>
          <p:nvPr/>
        </p:nvSpPr>
        <p:spPr bwMode="auto">
          <a:xfrm rot="5400000">
            <a:off x="3747385" y="4705649"/>
            <a:ext cx="211667" cy="322792"/>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19" name="AutoShape 6"/>
          <p:cNvSpPr>
            <a:spLocks noChangeArrowheads="1"/>
          </p:cNvSpPr>
          <p:nvPr/>
        </p:nvSpPr>
        <p:spPr bwMode="auto">
          <a:xfrm rot="5400000">
            <a:off x="2416174" y="4688221"/>
            <a:ext cx="211667" cy="321028"/>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3111"/>
          </a:p>
        </p:txBody>
      </p:sp>
      <p:sp>
        <p:nvSpPr>
          <p:cNvPr id="2" name="矩形 1">
            <a:extLst>
              <a:ext uri="{FF2B5EF4-FFF2-40B4-BE49-F238E27FC236}">
                <a16:creationId xmlns:a16="http://schemas.microsoft.com/office/drawing/2014/main" id="{63F850D8-7C82-4277-928A-AF6985D780E8}"/>
              </a:ext>
            </a:extLst>
          </p:cNvPr>
          <p:cNvSpPr/>
          <p:nvPr/>
        </p:nvSpPr>
        <p:spPr>
          <a:xfrm>
            <a:off x="1503721" y="4850477"/>
            <a:ext cx="3583032" cy="665888"/>
          </a:xfrm>
          <a:prstGeom prst="rect">
            <a:avLst/>
          </a:prstGeom>
        </p:spPr>
        <p:txBody>
          <a:bodyPr wrap="none">
            <a:spAutoFit/>
          </a:bodyPr>
          <a:lstStyle/>
          <a:p>
            <a:pPr eaLnBrk="1" hangingPunct="1">
              <a:lnSpc>
                <a:spcPct val="130000"/>
              </a:lnSpc>
              <a:buFontTx/>
              <a:buNone/>
              <a:defRPr/>
            </a:pPr>
            <a:r>
              <a:rPr lang="en-US" altLang="zh-CN" baseline="50000" dirty="0"/>
              <a:t>F</a:t>
            </a:r>
            <a:r>
              <a:rPr lang="en-US" altLang="zh-CN" dirty="0"/>
              <a:t>      </a:t>
            </a:r>
            <a:r>
              <a:rPr lang="en-US" altLang="zh-CN" baseline="50000" dirty="0" err="1"/>
              <a:t>F</a:t>
            </a:r>
            <a:r>
              <a:rPr lang="en-US" altLang="zh-CN" dirty="0"/>
              <a:t>           </a:t>
            </a:r>
            <a:r>
              <a:rPr lang="en-US" altLang="zh-CN" baseline="50000" dirty="0" err="1"/>
              <a:t>F</a:t>
            </a:r>
            <a:r>
              <a:rPr lang="en-US" altLang="zh-CN" dirty="0"/>
              <a:t>      </a:t>
            </a:r>
            <a:r>
              <a:rPr lang="en-US" altLang="zh-CN" baseline="50000" dirty="0" err="1"/>
              <a:t>F</a:t>
            </a:r>
            <a:endParaRPr lang="en-US" altLang="zh-CN" baseline="50000" dirty="0"/>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关系代数等价变换规则</a:t>
            </a:r>
          </a:p>
        </p:txBody>
      </p:sp>
      <p:sp>
        <p:nvSpPr>
          <p:cNvPr id="65539" name="Rectangle 3"/>
          <p:cNvSpPr>
            <a:spLocks noGrp="1" noChangeArrowheads="1"/>
          </p:cNvSpPr>
          <p:nvPr>
            <p:ph sz="quarter"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7995" indent="-507995" algn="just" eaLnBrk="1" hangingPunct="1">
              <a:buFont typeface="+mj-ea"/>
              <a:buAutoNum type="circleNumDbPlain" startAt="3"/>
              <a:defRPr/>
            </a:pPr>
            <a:r>
              <a:rPr lang="zh-CN" altLang="en-US" sz="2222" dirty="0"/>
              <a:t>投影的串接定律</a:t>
            </a:r>
          </a:p>
          <a:p>
            <a:pPr algn="just" eaLnBrk="1" hangingPunct="1">
              <a:buFontTx/>
              <a:buNone/>
              <a:defRPr/>
            </a:pPr>
            <a:r>
              <a:rPr lang="zh-CN" altLang="en-US" sz="2222" dirty="0"/>
              <a:t>      </a:t>
            </a:r>
            <a:r>
              <a:rPr lang="en-US" altLang="zh-CN" sz="2222" dirty="0"/>
              <a:t>π </a:t>
            </a:r>
            <a:r>
              <a:rPr lang="en-US" altLang="zh-CN" sz="2222" baseline="-25000" dirty="0"/>
              <a:t>A1,A2,</a:t>
            </a:r>
            <a:r>
              <a:rPr lang="en-US" altLang="zh-CN" sz="2222" baseline="-25000" dirty="0">
                <a:sym typeface="Symbol" pitchFamily="18" charset="2"/>
              </a:rPr>
              <a:t> </a:t>
            </a:r>
            <a:r>
              <a:rPr lang="en-US" altLang="zh-CN" sz="2222" baseline="-25000" dirty="0">
                <a:sym typeface="MT Extra" pitchFamily="18" charset="2"/>
              </a:rPr>
              <a:t></a:t>
            </a:r>
            <a:r>
              <a:rPr lang="en-US" altLang="zh-CN" sz="2222" baseline="-25000" dirty="0"/>
              <a:t>,An</a:t>
            </a:r>
            <a:r>
              <a:rPr lang="en-US" altLang="zh-CN" sz="2222" dirty="0"/>
              <a:t>(π </a:t>
            </a:r>
            <a:r>
              <a:rPr lang="en-US" altLang="zh-CN" sz="2222" baseline="-25000" dirty="0"/>
              <a:t>B1,B2, </a:t>
            </a:r>
            <a:r>
              <a:rPr lang="en-US" altLang="zh-CN" sz="2222" baseline="-25000" dirty="0">
                <a:sym typeface="MT Extra" pitchFamily="18" charset="2"/>
              </a:rPr>
              <a:t></a:t>
            </a:r>
            <a:r>
              <a:rPr lang="en-US" altLang="zh-CN" sz="2222" baseline="-25000" dirty="0"/>
              <a:t>,</a:t>
            </a:r>
            <a:r>
              <a:rPr lang="en-US" altLang="zh-CN" sz="2222" baseline="-25000" dirty="0" err="1"/>
              <a:t>Bm</a:t>
            </a:r>
            <a:r>
              <a:rPr lang="en-US" altLang="zh-CN" sz="2222" dirty="0"/>
              <a:t>(E))≡ π </a:t>
            </a:r>
            <a:r>
              <a:rPr lang="en-US" altLang="zh-CN" sz="2222" baseline="-25000" dirty="0"/>
              <a:t>A1,A2, </a:t>
            </a:r>
            <a:r>
              <a:rPr lang="en-US" altLang="zh-CN" sz="2222" baseline="-25000" dirty="0">
                <a:sym typeface="MT Extra" pitchFamily="18" charset="2"/>
              </a:rPr>
              <a:t></a:t>
            </a:r>
            <a:r>
              <a:rPr lang="en-US" altLang="zh-CN" sz="2222" baseline="-25000" dirty="0"/>
              <a:t>,An</a:t>
            </a:r>
            <a:r>
              <a:rPr lang="en-US" altLang="zh-CN" sz="2222" dirty="0"/>
              <a:t> (E)</a:t>
            </a:r>
          </a:p>
          <a:p>
            <a:pPr algn="just" eaLnBrk="1" hangingPunct="1">
              <a:buFontTx/>
              <a:buNone/>
              <a:defRPr/>
            </a:pPr>
            <a:r>
              <a:rPr lang="zh-CN" altLang="en-US" sz="1800" dirty="0"/>
              <a:t>      假设：</a:t>
            </a:r>
          </a:p>
          <a:p>
            <a:pPr lvl="1" algn="just" eaLnBrk="1" hangingPunct="1">
              <a:buFont typeface="Arial" panose="020B0604020202020204" pitchFamily="34" charset="0"/>
              <a:buChar char="•"/>
              <a:defRPr/>
            </a:pPr>
            <a:r>
              <a:rPr lang="en-US" altLang="zh-CN" sz="1889" dirty="0"/>
              <a:t>E</a:t>
            </a:r>
            <a:r>
              <a:rPr lang="zh-CN" altLang="en-US" sz="1889" dirty="0"/>
              <a:t>是关系代数表达式</a:t>
            </a:r>
          </a:p>
          <a:p>
            <a:pPr lvl="1" algn="just" eaLnBrk="1" hangingPunct="1">
              <a:buFont typeface="Arial" panose="020B0604020202020204" pitchFamily="34" charset="0"/>
              <a:buChar char="•"/>
              <a:defRPr/>
            </a:pPr>
            <a:r>
              <a:rPr lang="en-US" altLang="zh-CN" sz="1889" dirty="0"/>
              <a:t>A</a:t>
            </a:r>
            <a:r>
              <a:rPr lang="en-US" altLang="zh-CN" sz="1889" baseline="-25000" dirty="0"/>
              <a:t>i</a:t>
            </a:r>
            <a:r>
              <a:rPr lang="en-US" altLang="zh-CN" sz="1889" dirty="0"/>
              <a:t>(</a:t>
            </a:r>
            <a:r>
              <a:rPr lang="en-US" altLang="zh-CN" sz="1889" dirty="0" err="1"/>
              <a:t>i</a:t>
            </a:r>
            <a:r>
              <a:rPr lang="en-US" altLang="zh-CN" sz="1889" dirty="0"/>
              <a:t>=1</a:t>
            </a:r>
            <a:r>
              <a:rPr lang="zh-CN" altLang="en-US" sz="1889" dirty="0"/>
              <a:t>，</a:t>
            </a:r>
            <a:r>
              <a:rPr lang="en-US" altLang="zh-CN" sz="1889" dirty="0"/>
              <a:t>2</a:t>
            </a:r>
            <a:r>
              <a:rPr lang="zh-CN" altLang="en-US" sz="1889" dirty="0"/>
              <a:t>，</a:t>
            </a:r>
            <a:r>
              <a:rPr lang="en-US" altLang="zh-CN" sz="1889" dirty="0"/>
              <a:t>…</a:t>
            </a:r>
            <a:r>
              <a:rPr lang="zh-CN" altLang="en-US" sz="1889" dirty="0"/>
              <a:t>，</a:t>
            </a:r>
            <a:r>
              <a:rPr lang="en-US" altLang="zh-CN" sz="1889" dirty="0"/>
              <a:t>n), </a:t>
            </a:r>
            <a:r>
              <a:rPr lang="en-US" altLang="zh-CN" sz="1889" dirty="0" err="1"/>
              <a:t>B</a:t>
            </a:r>
            <a:r>
              <a:rPr lang="en-US" altLang="zh-CN" sz="1889" baseline="-25000" dirty="0" err="1"/>
              <a:t>j</a:t>
            </a:r>
            <a:r>
              <a:rPr lang="en-US" altLang="zh-CN" sz="1889" dirty="0"/>
              <a:t>(j=l</a:t>
            </a:r>
            <a:r>
              <a:rPr lang="zh-CN" altLang="en-US" sz="1889" dirty="0"/>
              <a:t>，</a:t>
            </a:r>
            <a:r>
              <a:rPr lang="en-US" altLang="zh-CN" sz="1889" dirty="0"/>
              <a:t>2</a:t>
            </a:r>
            <a:r>
              <a:rPr lang="zh-CN" altLang="en-US" sz="1889" dirty="0"/>
              <a:t>，</a:t>
            </a:r>
            <a:r>
              <a:rPr lang="en-US" altLang="zh-CN" sz="1889" dirty="0"/>
              <a:t>…</a:t>
            </a:r>
            <a:r>
              <a:rPr lang="zh-CN" altLang="en-US" sz="1889" dirty="0"/>
              <a:t>，</a:t>
            </a:r>
            <a:r>
              <a:rPr lang="en-US" altLang="zh-CN" sz="1889" dirty="0"/>
              <a:t>m)</a:t>
            </a:r>
            <a:r>
              <a:rPr lang="zh-CN" altLang="en-US" sz="1889" dirty="0"/>
              <a:t>是属性名</a:t>
            </a:r>
          </a:p>
          <a:p>
            <a:pPr lvl="1" algn="just" eaLnBrk="1" hangingPunct="1">
              <a:buFont typeface="Arial" panose="020B0604020202020204" pitchFamily="34" charset="0"/>
              <a:buChar char="•"/>
              <a:defRPr/>
            </a:pPr>
            <a:r>
              <a:rPr lang="en-US" altLang="zh-CN" sz="1889" dirty="0"/>
              <a:t>{A</a:t>
            </a:r>
            <a:r>
              <a:rPr lang="en-US" altLang="zh-CN" sz="1889" baseline="-25000" dirty="0"/>
              <a:t>1</a:t>
            </a:r>
            <a:r>
              <a:rPr lang="en-US" altLang="zh-CN" sz="1889" dirty="0"/>
              <a:t>, A</a:t>
            </a:r>
            <a:r>
              <a:rPr lang="en-US" altLang="zh-CN" sz="1889" baseline="-25000" dirty="0"/>
              <a:t>2</a:t>
            </a:r>
            <a:r>
              <a:rPr lang="en-US" altLang="zh-CN" sz="1889" dirty="0"/>
              <a:t>, …, A</a:t>
            </a:r>
            <a:r>
              <a:rPr lang="en-US" altLang="zh-CN" sz="1889" baseline="-25000" dirty="0"/>
              <a:t>n</a:t>
            </a:r>
            <a:r>
              <a:rPr lang="en-US" altLang="zh-CN" sz="1889" dirty="0"/>
              <a:t>}</a:t>
            </a:r>
            <a:r>
              <a:rPr lang="zh-CN" altLang="en-US" sz="1889" dirty="0"/>
              <a:t>构成</a:t>
            </a:r>
            <a:r>
              <a:rPr lang="en-US" altLang="zh-CN" sz="1889" dirty="0"/>
              <a:t>{B</a:t>
            </a:r>
            <a:r>
              <a:rPr lang="en-US" altLang="zh-CN" sz="1889" baseline="-25000" dirty="0"/>
              <a:t>l</a:t>
            </a:r>
            <a:r>
              <a:rPr lang="zh-CN" altLang="en-US" sz="1889" dirty="0"/>
              <a:t>，</a:t>
            </a:r>
            <a:r>
              <a:rPr lang="en-US" altLang="zh-CN" sz="1889" dirty="0"/>
              <a:t>B</a:t>
            </a:r>
            <a:r>
              <a:rPr lang="en-US" altLang="zh-CN" sz="1889" baseline="-25000" dirty="0"/>
              <a:t>2</a:t>
            </a:r>
            <a:r>
              <a:rPr lang="zh-CN" altLang="en-US" sz="1889" dirty="0"/>
              <a:t>，</a:t>
            </a:r>
            <a:r>
              <a:rPr lang="en-US" altLang="zh-CN" sz="1889" dirty="0"/>
              <a:t>…</a:t>
            </a:r>
            <a:r>
              <a:rPr lang="zh-CN" altLang="en-US" sz="1889" dirty="0"/>
              <a:t>，</a:t>
            </a:r>
            <a:r>
              <a:rPr lang="en-US" altLang="zh-CN" sz="1889" dirty="0" err="1"/>
              <a:t>B</a:t>
            </a:r>
            <a:r>
              <a:rPr lang="en-US" altLang="zh-CN" sz="1889" baseline="-25000" dirty="0" err="1"/>
              <a:t>m</a:t>
            </a:r>
            <a:r>
              <a:rPr lang="en-US" altLang="zh-CN" sz="1889" dirty="0"/>
              <a:t>}</a:t>
            </a:r>
            <a:r>
              <a:rPr lang="zh-CN" altLang="en-US" sz="1889" dirty="0"/>
              <a:t>的子集</a:t>
            </a:r>
            <a:endParaRPr lang="en-US" altLang="zh-CN" sz="1889" dirty="0"/>
          </a:p>
          <a:p>
            <a:pPr marL="507995" indent="-507995" algn="just" eaLnBrk="1" hangingPunct="1">
              <a:lnSpc>
                <a:spcPct val="120000"/>
              </a:lnSpc>
              <a:buFont typeface="+mj-ea"/>
              <a:buAutoNum type="circleNumDbPlain" startAt="4"/>
              <a:defRPr/>
            </a:pPr>
            <a:r>
              <a:rPr lang="zh-CN" altLang="en-US" sz="2222" dirty="0"/>
              <a:t>选择的串接定律</a:t>
            </a:r>
          </a:p>
          <a:p>
            <a:pPr algn="just" eaLnBrk="1" hangingPunct="1">
              <a:lnSpc>
                <a:spcPct val="120000"/>
              </a:lnSpc>
              <a:buFontTx/>
              <a:buNone/>
              <a:defRPr/>
            </a:pPr>
            <a:r>
              <a:rPr lang="zh-CN" altLang="en-US" sz="2222" dirty="0"/>
              <a:t>      </a:t>
            </a:r>
            <a:r>
              <a:rPr lang="en-US" altLang="zh-CN" sz="2222" dirty="0"/>
              <a:t>б</a:t>
            </a:r>
            <a:r>
              <a:rPr lang="en-US" altLang="zh-CN" sz="2222" baseline="-25000" dirty="0"/>
              <a:t>F1</a:t>
            </a:r>
            <a:r>
              <a:rPr lang="zh-CN" altLang="en-US" sz="2222" dirty="0"/>
              <a:t>（</a:t>
            </a:r>
            <a:r>
              <a:rPr lang="en-US" altLang="zh-CN" sz="2222" dirty="0"/>
              <a:t>б</a:t>
            </a:r>
            <a:r>
              <a:rPr lang="en-US" altLang="zh-CN" sz="2222" baseline="-25000" dirty="0"/>
              <a:t>F2</a:t>
            </a:r>
            <a:r>
              <a:rPr lang="zh-CN" altLang="en-US" sz="2222" dirty="0"/>
              <a:t>（</a:t>
            </a:r>
            <a:r>
              <a:rPr lang="en-US" altLang="zh-CN" sz="2222" dirty="0"/>
              <a:t>E</a:t>
            </a:r>
            <a:r>
              <a:rPr lang="zh-CN" altLang="en-US" sz="2222" dirty="0"/>
              <a:t>））≡ </a:t>
            </a:r>
            <a:r>
              <a:rPr lang="en-US" altLang="zh-CN" sz="2222" dirty="0"/>
              <a:t>б</a:t>
            </a:r>
            <a:r>
              <a:rPr lang="en-US" altLang="zh-CN" sz="2222" baseline="-25000" dirty="0"/>
              <a:t>F1∧ F2</a:t>
            </a:r>
            <a:r>
              <a:rPr lang="en-US" altLang="zh-CN" sz="2222" dirty="0"/>
              <a:t>(E)</a:t>
            </a:r>
          </a:p>
          <a:p>
            <a:pPr lvl="1" algn="just" eaLnBrk="1" hangingPunct="1">
              <a:lnSpc>
                <a:spcPct val="120000"/>
              </a:lnSpc>
              <a:buFont typeface="Arial" panose="020B0604020202020204" pitchFamily="34" charset="0"/>
              <a:buChar char="•"/>
              <a:defRPr/>
            </a:pPr>
            <a:r>
              <a:rPr lang="zh-CN" altLang="en-US" sz="1889" dirty="0"/>
              <a:t>选择的串接律说明   选择条件可以合并</a:t>
            </a:r>
          </a:p>
          <a:p>
            <a:pPr lvl="1" algn="just" eaLnBrk="1" hangingPunct="1">
              <a:lnSpc>
                <a:spcPct val="120000"/>
              </a:lnSpc>
              <a:buFont typeface="Arial" panose="020B0604020202020204" pitchFamily="34" charset="0"/>
              <a:buChar char="•"/>
              <a:defRPr/>
            </a:pPr>
            <a:r>
              <a:rPr lang="zh-CN" altLang="en-US" sz="1889" dirty="0"/>
              <a:t>这样一次就可检查全部条件。 </a:t>
            </a:r>
          </a:p>
          <a:p>
            <a:pPr marL="0" indent="0" algn="just" eaLnBrk="1" hangingPunct="1">
              <a:buNone/>
              <a:defRPr/>
            </a:pPr>
            <a:r>
              <a:rPr lang="zh-CN" altLang="en-US" sz="2222" dirty="0"/>
              <a:t> </a:t>
            </a:r>
          </a:p>
        </p:txBody>
      </p:sp>
      <p:sp>
        <p:nvSpPr>
          <p:cNvPr id="53252" name="Rectangle 4"/>
          <p:cNvSpPr>
            <a:spLocks noChangeArrowheads="1"/>
          </p:cNvSpPr>
          <p:nvPr/>
        </p:nvSpPr>
        <p:spPr bwMode="auto">
          <a:xfrm>
            <a:off x="5829653" y="4302125"/>
            <a:ext cx="1016000" cy="84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关系代数等价变换规则 </a:t>
            </a:r>
          </a:p>
        </p:txBody>
      </p:sp>
      <p:sp>
        <p:nvSpPr>
          <p:cNvPr id="67587" name="Rectangle 3"/>
          <p:cNvSpPr>
            <a:spLocks noGrp="1" noChangeArrowheads="1"/>
          </p:cNvSpPr>
          <p:nvPr>
            <p:ph sz="quarter"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7995" indent="-507995" algn="just" eaLnBrk="1" hangingPunct="1">
              <a:lnSpc>
                <a:spcPct val="150000"/>
              </a:lnSpc>
              <a:buFont typeface="+mj-ea"/>
              <a:buAutoNum type="circleNumDbPlain" startAt="5"/>
              <a:defRPr/>
            </a:pPr>
            <a:r>
              <a:rPr lang="zh-CN" altLang="en-US" sz="2222" dirty="0"/>
              <a:t>选择与投影的交换律</a:t>
            </a:r>
          </a:p>
          <a:p>
            <a:pPr lvl="1" algn="just" eaLnBrk="1" hangingPunct="1">
              <a:lnSpc>
                <a:spcPct val="150000"/>
              </a:lnSpc>
              <a:buFontTx/>
              <a:buNone/>
              <a:defRPr/>
            </a:pPr>
            <a:r>
              <a:rPr lang="zh-CN" altLang="en-US" sz="2000" dirty="0"/>
              <a:t>（</a:t>
            </a:r>
            <a:r>
              <a:rPr lang="en-US" altLang="zh-CN" sz="2000" dirty="0"/>
              <a:t>a</a:t>
            </a:r>
            <a:r>
              <a:rPr lang="zh-CN" altLang="en-US" sz="2000" dirty="0"/>
              <a:t>）假设</a:t>
            </a:r>
            <a:r>
              <a:rPr lang="en-US" altLang="zh-CN" sz="2000" dirty="0"/>
              <a:t>: </a:t>
            </a:r>
            <a:r>
              <a:rPr lang="zh-CN" altLang="en-US" sz="2000" dirty="0"/>
              <a:t>选择条件</a:t>
            </a:r>
            <a:r>
              <a:rPr lang="en-US" altLang="zh-CN" sz="2000" dirty="0"/>
              <a:t>F</a:t>
            </a:r>
            <a:r>
              <a:rPr lang="zh-CN" altLang="en-US" sz="2000" dirty="0"/>
              <a:t>只涉及属性</a:t>
            </a:r>
            <a:r>
              <a:rPr lang="en-US" altLang="zh-CN" sz="2000" dirty="0"/>
              <a:t>A1</a:t>
            </a:r>
            <a:r>
              <a:rPr lang="zh-CN" altLang="en-US" sz="2000" dirty="0"/>
              <a:t>，</a:t>
            </a:r>
            <a:r>
              <a:rPr lang="en-US" altLang="zh-CN" sz="2000" dirty="0"/>
              <a:t>…</a:t>
            </a:r>
            <a:r>
              <a:rPr lang="zh-CN" altLang="en-US" sz="2000" dirty="0"/>
              <a:t>，</a:t>
            </a:r>
            <a:r>
              <a:rPr lang="en-US" altLang="zh-CN" sz="2000" dirty="0"/>
              <a:t>An</a:t>
            </a:r>
          </a:p>
          <a:p>
            <a:pPr lvl="1" algn="just" eaLnBrk="1" hangingPunct="1">
              <a:lnSpc>
                <a:spcPct val="150000"/>
              </a:lnSpc>
              <a:buFontTx/>
              <a:buNone/>
              <a:defRPr/>
            </a:pPr>
            <a:r>
              <a:rPr lang="en-US" altLang="zh-CN" sz="2000" dirty="0"/>
              <a:t>    </a:t>
            </a:r>
            <a:r>
              <a:rPr lang="en-US" altLang="zh-CN" sz="2000" dirty="0" err="1"/>
              <a:t>б</a:t>
            </a:r>
            <a:r>
              <a:rPr lang="en-US" altLang="zh-CN" sz="2000" baseline="-25000" dirty="0" err="1"/>
              <a:t>F</a:t>
            </a:r>
            <a:r>
              <a:rPr lang="en-US" altLang="zh-CN" sz="2000" dirty="0"/>
              <a:t> (π</a:t>
            </a:r>
            <a:r>
              <a:rPr lang="en-US" altLang="zh-CN" sz="2000" baseline="-25000" dirty="0"/>
              <a:t>A1,A2, …,An</a:t>
            </a:r>
            <a:r>
              <a:rPr lang="zh-CN" altLang="en-US" sz="2000" i="1" dirty="0"/>
              <a:t>（</a:t>
            </a:r>
            <a:r>
              <a:rPr lang="en-US" altLang="zh-CN" sz="2000" dirty="0"/>
              <a:t>E))≡ π</a:t>
            </a:r>
            <a:r>
              <a:rPr lang="en-US" altLang="zh-CN" sz="2000" baseline="-25000" dirty="0"/>
              <a:t>A1,A2, …,An</a:t>
            </a:r>
            <a:r>
              <a:rPr lang="en-US" altLang="zh-CN" sz="2000" dirty="0"/>
              <a:t>(</a:t>
            </a:r>
            <a:r>
              <a:rPr lang="en-US" altLang="zh-CN" sz="2000" dirty="0" err="1"/>
              <a:t>б</a:t>
            </a:r>
            <a:r>
              <a:rPr lang="en-US" altLang="zh-CN" sz="2000" baseline="-25000" dirty="0" err="1"/>
              <a:t>F</a:t>
            </a:r>
            <a:r>
              <a:rPr lang="en-US" altLang="zh-CN" sz="2000" dirty="0"/>
              <a:t>(E))</a:t>
            </a:r>
          </a:p>
          <a:p>
            <a:pPr lvl="1" algn="just" eaLnBrk="1" hangingPunct="1">
              <a:lnSpc>
                <a:spcPct val="150000"/>
              </a:lnSpc>
              <a:buFontTx/>
              <a:buNone/>
              <a:defRPr/>
            </a:pPr>
            <a:r>
              <a:rPr lang="en-US" altLang="zh-CN" sz="2000" dirty="0"/>
              <a:t> </a:t>
            </a:r>
          </a:p>
          <a:p>
            <a:pPr lvl="1" algn="just" eaLnBrk="1" hangingPunct="1">
              <a:lnSpc>
                <a:spcPct val="150000"/>
              </a:lnSpc>
              <a:buFontTx/>
              <a:buNone/>
              <a:defRPr/>
            </a:pPr>
            <a:r>
              <a:rPr lang="zh-CN" altLang="en-US" sz="2000" dirty="0"/>
              <a:t>（</a:t>
            </a:r>
            <a:r>
              <a:rPr lang="en-US" altLang="zh-CN" sz="2000" dirty="0"/>
              <a:t>b</a:t>
            </a:r>
            <a:r>
              <a:rPr lang="zh-CN" altLang="en-US" sz="2000" dirty="0"/>
              <a:t>）假设</a:t>
            </a:r>
            <a:r>
              <a:rPr lang="en-US" altLang="zh-CN" sz="2000" dirty="0"/>
              <a:t>: F</a:t>
            </a:r>
            <a:r>
              <a:rPr lang="zh-CN" altLang="en-US" sz="2000" dirty="0"/>
              <a:t>中有不属于</a:t>
            </a:r>
            <a:r>
              <a:rPr lang="en-US" altLang="zh-CN" sz="2000" dirty="0"/>
              <a:t>A1, …,An</a:t>
            </a:r>
            <a:r>
              <a:rPr lang="zh-CN" altLang="en-US" sz="2000" dirty="0"/>
              <a:t>的属性</a:t>
            </a:r>
            <a:r>
              <a:rPr lang="en-US" altLang="zh-CN" sz="2000" dirty="0"/>
              <a:t>B1,…,Bm</a:t>
            </a:r>
          </a:p>
          <a:p>
            <a:pPr lvl="1" algn="just" eaLnBrk="1" hangingPunct="1">
              <a:lnSpc>
                <a:spcPct val="150000"/>
              </a:lnSpc>
              <a:buFontTx/>
              <a:buNone/>
              <a:defRPr/>
            </a:pPr>
            <a:r>
              <a:rPr lang="en-US" altLang="zh-CN" sz="2000" dirty="0"/>
              <a:t>    π </a:t>
            </a:r>
            <a:r>
              <a:rPr lang="en-US" altLang="zh-CN" sz="2000" baseline="-25000" dirty="0"/>
              <a:t>A1,A2, …,An</a:t>
            </a:r>
            <a:r>
              <a:rPr lang="en-US" altLang="zh-CN" sz="2000" i="1" dirty="0"/>
              <a:t> </a:t>
            </a:r>
            <a:r>
              <a:rPr lang="en-US" altLang="zh-CN" sz="2000" dirty="0"/>
              <a:t>(</a:t>
            </a:r>
            <a:r>
              <a:rPr lang="en-US" altLang="zh-CN" sz="2000" i="1" dirty="0"/>
              <a:t> </a:t>
            </a:r>
            <a:r>
              <a:rPr lang="en-US" altLang="zh-CN" sz="2000" dirty="0" err="1"/>
              <a:t>б</a:t>
            </a:r>
            <a:r>
              <a:rPr lang="en-US" altLang="zh-CN" sz="2000" baseline="-25000" dirty="0" err="1"/>
              <a:t>F</a:t>
            </a:r>
            <a:r>
              <a:rPr lang="en-US" altLang="zh-CN" sz="2000" dirty="0"/>
              <a:t> </a:t>
            </a:r>
            <a:r>
              <a:rPr lang="zh-CN" altLang="en-US" sz="2000" dirty="0"/>
              <a:t>（</a:t>
            </a:r>
            <a:r>
              <a:rPr lang="en-US" altLang="zh-CN" sz="2000" dirty="0"/>
              <a:t>E))≡ </a:t>
            </a:r>
          </a:p>
          <a:p>
            <a:pPr lvl="1" algn="just" eaLnBrk="1" hangingPunct="1">
              <a:lnSpc>
                <a:spcPct val="150000"/>
              </a:lnSpc>
              <a:buFontTx/>
              <a:buNone/>
              <a:defRPr/>
            </a:pPr>
            <a:r>
              <a:rPr lang="en-US" altLang="zh-CN" sz="2000" dirty="0"/>
              <a:t>	       π</a:t>
            </a:r>
            <a:r>
              <a:rPr lang="en-US" altLang="zh-CN" sz="2000" baseline="-25000" dirty="0"/>
              <a:t>A1,A2, …,An</a:t>
            </a:r>
            <a:r>
              <a:rPr lang="en-US" altLang="zh-CN" sz="2000" dirty="0"/>
              <a:t>(</a:t>
            </a:r>
            <a:r>
              <a:rPr lang="en-US" altLang="zh-CN" sz="2000" dirty="0" err="1"/>
              <a:t>б</a:t>
            </a:r>
            <a:r>
              <a:rPr lang="en-US" altLang="zh-CN" sz="2000" baseline="-25000" dirty="0" err="1"/>
              <a:t>F</a:t>
            </a:r>
            <a:r>
              <a:rPr lang="en-US" altLang="zh-CN" sz="2000" i="1" dirty="0"/>
              <a:t> </a:t>
            </a:r>
            <a:r>
              <a:rPr lang="en-US" altLang="zh-CN" sz="2000" dirty="0"/>
              <a:t>(π</a:t>
            </a:r>
            <a:r>
              <a:rPr lang="en-US" altLang="zh-CN" sz="2000" baseline="-25000" dirty="0"/>
              <a:t>A1,A2, …,An,B1,B2, …,Bm</a:t>
            </a:r>
            <a:r>
              <a:rPr lang="en-US" altLang="zh-CN" sz="2000" dirty="0"/>
              <a:t>(E)))  (</a:t>
            </a:r>
            <a:r>
              <a:rPr lang="zh-CN" altLang="en-US" sz="2000" dirty="0">
                <a:highlight>
                  <a:srgbClr val="FFFF00"/>
                </a:highlight>
              </a:rPr>
              <a:t>少处理一些列</a:t>
            </a:r>
            <a:r>
              <a:rPr lang="en-US" altLang="zh-CN" sz="2000" dirty="0"/>
              <a:t>)</a:t>
            </a:r>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关系代数等价变换规则 </a:t>
            </a:r>
          </a:p>
        </p:txBody>
      </p:sp>
      <p:sp>
        <p:nvSpPr>
          <p:cNvPr id="68611" name="Rectangle 3"/>
          <p:cNvSpPr>
            <a:spLocks noGrp="1" noChangeArrowheads="1"/>
          </p:cNvSpPr>
          <p:nvPr>
            <p:ph sz="quarter" idx="10"/>
          </p:nvPr>
        </p:nvSpPr>
        <p:spPr bwMode="auto">
          <a:xfrm>
            <a:off x="687512" y="769938"/>
            <a:ext cx="9327961" cy="516719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7995" indent="-507995" algn="just" eaLnBrk="1" hangingPunct="1">
              <a:lnSpc>
                <a:spcPct val="90000"/>
              </a:lnSpc>
              <a:buFont typeface="+mj-ea"/>
              <a:buAutoNum type="circleNumDbPlain" startAt="6"/>
              <a:defRPr/>
            </a:pPr>
            <a:r>
              <a:rPr lang="zh-CN" altLang="en-US" sz="2222" dirty="0"/>
              <a:t>选择与笛卡尔积的交换律</a:t>
            </a:r>
          </a:p>
          <a:p>
            <a:pPr lvl="1" algn="just" eaLnBrk="1" hangingPunct="1">
              <a:lnSpc>
                <a:spcPct val="170000"/>
              </a:lnSpc>
              <a:buFontTx/>
              <a:buNone/>
              <a:defRPr/>
            </a:pPr>
            <a:r>
              <a:rPr lang="zh-CN" altLang="en-US" dirty="0"/>
              <a:t>（</a:t>
            </a:r>
            <a:r>
              <a:rPr lang="en-US" altLang="zh-CN" dirty="0"/>
              <a:t>a</a:t>
            </a:r>
            <a:r>
              <a:rPr lang="zh-CN" altLang="en-US" dirty="0"/>
              <a:t>）假设：</a:t>
            </a:r>
            <a:r>
              <a:rPr lang="en-US" altLang="zh-CN" dirty="0"/>
              <a:t>F</a:t>
            </a:r>
            <a:r>
              <a:rPr lang="zh-CN" altLang="en-US" dirty="0"/>
              <a:t>中涉及的属性都是</a:t>
            </a:r>
            <a:r>
              <a:rPr lang="en-US" altLang="zh-CN" dirty="0"/>
              <a:t>E1</a:t>
            </a:r>
            <a:r>
              <a:rPr lang="zh-CN" altLang="en-US" dirty="0"/>
              <a:t>中的属性</a:t>
            </a:r>
          </a:p>
          <a:p>
            <a:pPr lvl="1" algn="just" eaLnBrk="1" hangingPunct="1">
              <a:lnSpc>
                <a:spcPct val="170000"/>
              </a:lnSpc>
              <a:buFontTx/>
              <a:buNone/>
              <a:defRPr/>
            </a:pPr>
            <a:r>
              <a:rPr lang="zh-CN" altLang="en-US" dirty="0"/>
              <a:t> 	      </a:t>
            </a:r>
            <a:r>
              <a:rPr lang="en-US" altLang="zh-CN" dirty="0" err="1"/>
              <a:t>б</a:t>
            </a:r>
            <a:r>
              <a:rPr lang="en-US" altLang="zh-CN" baseline="-25000" dirty="0" err="1"/>
              <a:t>F</a:t>
            </a:r>
            <a:r>
              <a:rPr lang="en-US" altLang="zh-CN" baseline="-25000" dirty="0"/>
              <a:t> </a:t>
            </a:r>
            <a:r>
              <a:rPr lang="en-US" altLang="zh-CN" dirty="0"/>
              <a:t>(E1×E2)≡</a:t>
            </a:r>
            <a:r>
              <a:rPr lang="en-US" altLang="zh-CN" dirty="0" err="1"/>
              <a:t>б</a:t>
            </a:r>
            <a:r>
              <a:rPr lang="en-US" altLang="zh-CN" baseline="-25000" dirty="0" err="1"/>
              <a:t>F</a:t>
            </a:r>
            <a:r>
              <a:rPr lang="en-US" altLang="zh-CN" baseline="-25000" dirty="0"/>
              <a:t> </a:t>
            </a:r>
            <a:r>
              <a:rPr lang="en-US" altLang="zh-CN" dirty="0"/>
              <a:t>(E1)×E2 </a:t>
            </a:r>
          </a:p>
          <a:p>
            <a:pPr lvl="1" algn="just" eaLnBrk="1" hangingPunct="1">
              <a:lnSpc>
                <a:spcPct val="170000"/>
              </a:lnSpc>
              <a:buFontTx/>
              <a:buNone/>
              <a:defRPr/>
            </a:pPr>
            <a:r>
              <a:rPr lang="zh-CN" altLang="en-US" dirty="0"/>
              <a:t>（</a:t>
            </a:r>
            <a:r>
              <a:rPr lang="en-US" altLang="zh-CN" dirty="0"/>
              <a:t>b</a:t>
            </a:r>
            <a:r>
              <a:rPr lang="zh-CN" altLang="en-US" dirty="0"/>
              <a:t>）假设：</a:t>
            </a:r>
            <a:r>
              <a:rPr lang="en-US" altLang="zh-CN" dirty="0"/>
              <a:t>F=F1∧F2</a:t>
            </a:r>
            <a:r>
              <a:rPr lang="zh-CN" altLang="en-US" dirty="0"/>
              <a:t>，并且</a:t>
            </a:r>
            <a:r>
              <a:rPr lang="en-US" altLang="zh-CN" dirty="0"/>
              <a:t>F1</a:t>
            </a:r>
            <a:r>
              <a:rPr lang="zh-CN" altLang="en-US" dirty="0"/>
              <a:t>只涉及</a:t>
            </a:r>
            <a:r>
              <a:rPr lang="en-US" altLang="zh-CN" dirty="0"/>
              <a:t>E1</a:t>
            </a:r>
            <a:r>
              <a:rPr lang="zh-CN" altLang="en-US" dirty="0"/>
              <a:t>中的属性，</a:t>
            </a:r>
            <a:r>
              <a:rPr lang="en-US" altLang="zh-CN" dirty="0"/>
              <a:t>F2</a:t>
            </a:r>
            <a:r>
              <a:rPr lang="zh-CN" altLang="en-US" dirty="0"/>
              <a:t>只涉及</a:t>
            </a:r>
            <a:r>
              <a:rPr lang="en-US" altLang="zh-CN" dirty="0"/>
              <a:t>E2</a:t>
            </a:r>
            <a:r>
              <a:rPr lang="zh-CN" altLang="en-US" dirty="0"/>
              <a:t>中的属性</a:t>
            </a:r>
          </a:p>
          <a:p>
            <a:pPr lvl="1" algn="just" eaLnBrk="1" hangingPunct="1">
              <a:lnSpc>
                <a:spcPct val="170000"/>
              </a:lnSpc>
              <a:buFontTx/>
              <a:buNone/>
              <a:defRPr/>
            </a:pPr>
            <a:r>
              <a:rPr lang="zh-CN" altLang="en-US" dirty="0"/>
              <a:t>	  则由上面的等价变换规则</a:t>
            </a:r>
            <a:r>
              <a:rPr lang="en-US" altLang="zh-CN" dirty="0"/>
              <a:t>1</a:t>
            </a:r>
            <a:r>
              <a:rPr lang="zh-CN" altLang="en-US" dirty="0"/>
              <a:t>，</a:t>
            </a:r>
            <a:r>
              <a:rPr lang="en-US" altLang="zh-CN" dirty="0"/>
              <a:t>4</a:t>
            </a:r>
            <a:r>
              <a:rPr lang="zh-CN" altLang="en-US" dirty="0"/>
              <a:t>，</a:t>
            </a:r>
            <a:r>
              <a:rPr lang="en-US" altLang="zh-CN" dirty="0"/>
              <a:t>6</a:t>
            </a:r>
            <a:r>
              <a:rPr lang="zh-CN" altLang="en-US" dirty="0"/>
              <a:t>可推出：</a:t>
            </a:r>
          </a:p>
          <a:p>
            <a:pPr lvl="1" algn="just" eaLnBrk="1" hangingPunct="1">
              <a:lnSpc>
                <a:spcPct val="170000"/>
              </a:lnSpc>
              <a:buFontTx/>
              <a:buNone/>
              <a:defRPr/>
            </a:pPr>
            <a:r>
              <a:rPr lang="zh-CN" altLang="en-US" dirty="0"/>
              <a:t>         </a:t>
            </a:r>
            <a:r>
              <a:rPr lang="en-US" altLang="zh-CN" dirty="0" err="1"/>
              <a:t>б</a:t>
            </a:r>
            <a:r>
              <a:rPr lang="en-US" altLang="zh-CN" baseline="-25000" dirty="0" err="1"/>
              <a:t>F</a:t>
            </a:r>
            <a:r>
              <a:rPr lang="en-US" altLang="zh-CN" dirty="0"/>
              <a:t>(E1×E2) ≡б </a:t>
            </a:r>
            <a:r>
              <a:rPr lang="en-US" altLang="zh-CN" baseline="-25000" dirty="0"/>
              <a:t>F1</a:t>
            </a:r>
            <a:r>
              <a:rPr lang="en-US" altLang="zh-CN" dirty="0"/>
              <a:t>(E1)×б</a:t>
            </a:r>
            <a:r>
              <a:rPr lang="en-US" altLang="zh-CN" baseline="-25000" dirty="0"/>
              <a:t>F2</a:t>
            </a:r>
            <a:r>
              <a:rPr lang="en-US" altLang="zh-CN" dirty="0"/>
              <a:t> (E2) </a:t>
            </a:r>
          </a:p>
        </p:txBody>
      </p:sp>
      <p:sp>
        <p:nvSpPr>
          <p:cNvPr id="55300" name="Rectangle 4"/>
          <p:cNvSpPr>
            <a:spLocks noChangeArrowheads="1"/>
          </p:cNvSpPr>
          <p:nvPr/>
        </p:nvSpPr>
        <p:spPr bwMode="auto">
          <a:xfrm>
            <a:off x="5757333" y="4691944"/>
            <a:ext cx="1016000" cy="84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
        <p:nvSpPr>
          <p:cNvPr id="5" name="Rectangle 3">
            <a:extLst>
              <a:ext uri="{FF2B5EF4-FFF2-40B4-BE49-F238E27FC236}">
                <a16:creationId xmlns:a16="http://schemas.microsoft.com/office/drawing/2014/main" id="{A9C4D186-3A2B-4F16-A2A4-3FF691EAD65E}"/>
              </a:ext>
            </a:extLst>
          </p:cNvPr>
          <p:cNvSpPr txBox="1">
            <a:spLocks noChangeArrowheads="1"/>
          </p:cNvSpPr>
          <p:nvPr/>
        </p:nvSpPr>
        <p:spPr bwMode="auto">
          <a:xfrm>
            <a:off x="1110650" y="3750481"/>
            <a:ext cx="9039930" cy="18555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6700" indent="-266700" algn="l" defTabSz="712788" rtl="0" eaLnBrk="0" fontAlgn="base" hangingPunct="0">
              <a:spcBef>
                <a:spcPct val="20000"/>
              </a:spcBef>
              <a:spcAft>
                <a:spcPct val="0"/>
              </a:spcAft>
              <a:buFont typeface="Wingdings" panose="05000000000000000000" pitchFamily="2" charset="2"/>
              <a:buChar char="l"/>
              <a:defRPr sz="25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577850" indent="-222250" algn="l" defTabSz="712788" rtl="0" eaLnBrk="0" fontAlgn="base" hangingPunct="0">
              <a:spcBef>
                <a:spcPct val="20000"/>
              </a:spcBef>
              <a:spcAft>
                <a:spcPct val="0"/>
              </a:spcAft>
              <a:buFont typeface="Arial" panose="020B0604020202020204" pitchFamily="34" charset="0"/>
              <a:buChar char="–"/>
              <a:defRPr sz="2200" kern="1200">
                <a:solidFill>
                  <a:schemeClr val="bg1">
                    <a:lumMod val="50000"/>
                  </a:schemeClr>
                </a:solidFill>
                <a:latin typeface="微软雅黑" panose="020B0503020204020204" pitchFamily="34" charset="-122"/>
                <a:ea typeface="微软雅黑" panose="020B0503020204020204" pitchFamily="34" charset="-122"/>
                <a:cs typeface="+mn-cs"/>
              </a:defRPr>
            </a:lvl2pPr>
            <a:lvl3pPr marL="890588" indent="-177800" algn="l" defTabSz="712788" rtl="0" eaLnBrk="0" fontAlgn="base" hangingPunct="0">
              <a:spcBef>
                <a:spcPct val="20000"/>
              </a:spcBef>
              <a:spcAft>
                <a:spcPct val="0"/>
              </a:spcAft>
              <a:buFont typeface="Arial" panose="020B0604020202020204" pitchFamily="34" charset="0"/>
              <a:buChar char="•"/>
              <a:defRPr sz="1900" kern="1200">
                <a:solidFill>
                  <a:schemeClr val="tx1"/>
                </a:solidFill>
                <a:latin typeface="+mn-lt"/>
                <a:ea typeface="+mn-ea"/>
                <a:cs typeface="+mn-cs"/>
              </a:defRPr>
            </a:lvl3pPr>
            <a:lvl4pPr marL="1247775" indent="-177800" algn="l" defTabSz="712788"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1603375" indent="-177800" algn="l" defTabSz="712788"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just" eaLnBrk="1" hangingPunct="1">
              <a:lnSpc>
                <a:spcPct val="150000"/>
              </a:lnSpc>
              <a:buFontTx/>
              <a:buNone/>
              <a:defRPr/>
            </a:pPr>
            <a:r>
              <a:rPr lang="zh-CN" altLang="en-US" sz="1800" dirty="0"/>
              <a:t>（</a:t>
            </a:r>
            <a:r>
              <a:rPr lang="en-US" altLang="zh-CN" sz="1800" dirty="0"/>
              <a:t>c</a:t>
            </a:r>
            <a:r>
              <a:rPr lang="zh-CN" altLang="en-US" sz="1800" dirty="0"/>
              <a:t>）</a:t>
            </a:r>
            <a:r>
              <a:rPr lang="zh-CN" altLang="en-US" sz="1800" dirty="0">
                <a:latin typeface="华文中宋" panose="02010600040101010101" pitchFamily="2" charset="-122"/>
                <a:ea typeface="华文中宋" panose="02010600040101010101" pitchFamily="2" charset="-122"/>
              </a:rPr>
              <a:t>假设： </a:t>
            </a:r>
            <a:r>
              <a:rPr lang="en-US" altLang="zh-CN" sz="1800" dirty="0">
                <a:latin typeface="华文中宋" panose="02010600040101010101" pitchFamily="2" charset="-122"/>
                <a:ea typeface="华文中宋" panose="02010600040101010101" pitchFamily="2" charset="-122"/>
              </a:rPr>
              <a:t>F=F1∧F2</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F1</a:t>
            </a:r>
            <a:r>
              <a:rPr lang="zh-CN" altLang="en-US" sz="1800" dirty="0">
                <a:latin typeface="华文中宋" panose="02010600040101010101" pitchFamily="2" charset="-122"/>
                <a:ea typeface="华文中宋" panose="02010600040101010101" pitchFamily="2" charset="-122"/>
              </a:rPr>
              <a:t>只涉及</a:t>
            </a:r>
            <a:r>
              <a:rPr lang="en-US" altLang="zh-CN" sz="1800" dirty="0">
                <a:latin typeface="华文中宋" panose="02010600040101010101" pitchFamily="2" charset="-122"/>
                <a:ea typeface="华文中宋" panose="02010600040101010101" pitchFamily="2" charset="-122"/>
              </a:rPr>
              <a:t>E1</a:t>
            </a:r>
            <a:r>
              <a:rPr lang="zh-CN" altLang="en-US" sz="1800" dirty="0">
                <a:latin typeface="华文中宋" panose="02010600040101010101" pitchFamily="2" charset="-122"/>
                <a:ea typeface="华文中宋" panose="02010600040101010101" pitchFamily="2" charset="-122"/>
              </a:rPr>
              <a:t>中的属性，</a:t>
            </a:r>
            <a:r>
              <a:rPr lang="en-US" altLang="zh-CN" sz="1800" dirty="0">
                <a:latin typeface="华文中宋" panose="02010600040101010101" pitchFamily="2" charset="-122"/>
                <a:ea typeface="华文中宋" panose="02010600040101010101" pitchFamily="2" charset="-122"/>
              </a:rPr>
              <a:t>F2</a:t>
            </a:r>
            <a:r>
              <a:rPr lang="zh-CN" altLang="en-US" sz="1800" dirty="0">
                <a:latin typeface="华文中宋" panose="02010600040101010101" pitchFamily="2" charset="-122"/>
                <a:ea typeface="华文中宋" panose="02010600040101010101" pitchFamily="2" charset="-122"/>
              </a:rPr>
              <a:t>涉及</a:t>
            </a:r>
            <a:r>
              <a:rPr lang="en-US" altLang="zh-CN" sz="1800" dirty="0">
                <a:latin typeface="华文中宋" panose="02010600040101010101" pitchFamily="2" charset="-122"/>
                <a:ea typeface="华文中宋" panose="02010600040101010101" pitchFamily="2" charset="-122"/>
              </a:rPr>
              <a:t>E1</a:t>
            </a:r>
            <a:r>
              <a:rPr lang="zh-CN" altLang="en-US" sz="1800" dirty="0">
                <a:latin typeface="华文中宋" panose="02010600040101010101" pitchFamily="2" charset="-122"/>
                <a:ea typeface="华文中宋" panose="02010600040101010101" pitchFamily="2" charset="-122"/>
              </a:rPr>
              <a:t>和</a:t>
            </a:r>
            <a:r>
              <a:rPr lang="en-US" altLang="zh-CN" sz="1800" dirty="0">
                <a:latin typeface="华文中宋" panose="02010600040101010101" pitchFamily="2" charset="-122"/>
                <a:ea typeface="华文中宋" panose="02010600040101010101" pitchFamily="2" charset="-122"/>
              </a:rPr>
              <a:t>E2</a:t>
            </a:r>
            <a:r>
              <a:rPr lang="zh-CN" altLang="en-US" sz="1800" dirty="0">
                <a:latin typeface="华文中宋" panose="02010600040101010101" pitchFamily="2" charset="-122"/>
                <a:ea typeface="华文中宋" panose="02010600040101010101" pitchFamily="2" charset="-122"/>
              </a:rPr>
              <a:t>两者的属性</a:t>
            </a:r>
          </a:p>
          <a:p>
            <a:pPr algn="just" eaLnBrk="1" hangingPunct="1">
              <a:lnSpc>
                <a:spcPct val="150000"/>
              </a:lnSpc>
              <a:buFontTx/>
              <a:buNone/>
              <a:defRPr/>
            </a:pPr>
            <a:r>
              <a:rPr lang="zh-CN" altLang="en-US" sz="1800" dirty="0">
                <a:latin typeface="华文中宋" panose="02010600040101010101" pitchFamily="2" charset="-122"/>
                <a:ea typeface="华文中宋" panose="02010600040101010101" pitchFamily="2" charset="-122"/>
              </a:rPr>
              <a:t>	  </a:t>
            </a:r>
            <a:r>
              <a:rPr lang="en-US" altLang="zh-CN" sz="1800" dirty="0" err="1">
                <a:latin typeface="华文中宋" panose="02010600040101010101" pitchFamily="2" charset="-122"/>
                <a:ea typeface="华文中宋" panose="02010600040101010101" pitchFamily="2" charset="-122"/>
              </a:rPr>
              <a:t>б</a:t>
            </a:r>
            <a:r>
              <a:rPr lang="en-US" altLang="zh-CN" sz="1800" baseline="-25000" dirty="0" err="1">
                <a:latin typeface="华文中宋" panose="02010600040101010101" pitchFamily="2" charset="-122"/>
                <a:ea typeface="华文中宋" panose="02010600040101010101" pitchFamily="2" charset="-122"/>
              </a:rPr>
              <a:t>F</a:t>
            </a:r>
            <a:r>
              <a:rPr lang="en-US" altLang="zh-CN" sz="1800" dirty="0">
                <a:latin typeface="华文中宋" panose="02010600040101010101" pitchFamily="2" charset="-122"/>
                <a:ea typeface="华文中宋" panose="02010600040101010101" pitchFamily="2" charset="-122"/>
              </a:rPr>
              <a:t>(E1×E2)≡б </a:t>
            </a:r>
            <a:r>
              <a:rPr lang="en-US" altLang="zh-CN" sz="1800" baseline="-25000" dirty="0">
                <a:latin typeface="华文中宋" panose="02010600040101010101" pitchFamily="2" charset="-122"/>
                <a:ea typeface="华文中宋" panose="02010600040101010101" pitchFamily="2" charset="-122"/>
              </a:rPr>
              <a:t>F2</a:t>
            </a:r>
            <a:r>
              <a:rPr lang="en-US" altLang="zh-CN" sz="1800" dirty="0">
                <a:latin typeface="华文中宋" panose="02010600040101010101" pitchFamily="2" charset="-122"/>
                <a:ea typeface="华文中宋" panose="02010600040101010101" pitchFamily="2" charset="-122"/>
              </a:rPr>
              <a:t>(б</a:t>
            </a:r>
            <a:r>
              <a:rPr lang="en-US" altLang="zh-CN" sz="1800" baseline="-25000" dirty="0">
                <a:latin typeface="华文中宋" panose="02010600040101010101" pitchFamily="2" charset="-122"/>
                <a:ea typeface="华文中宋" panose="02010600040101010101" pitchFamily="2" charset="-122"/>
              </a:rPr>
              <a:t>F1</a:t>
            </a:r>
            <a:r>
              <a:rPr lang="en-US" altLang="zh-CN" sz="1800" dirty="0">
                <a:latin typeface="华文中宋" panose="02010600040101010101" pitchFamily="2" charset="-122"/>
                <a:ea typeface="华文中宋" panose="02010600040101010101" pitchFamily="2" charset="-122"/>
              </a:rPr>
              <a:t>(E1)×E2)</a:t>
            </a:r>
          </a:p>
          <a:p>
            <a:pPr algn="just" eaLnBrk="1" hangingPunct="1">
              <a:lnSpc>
                <a:spcPct val="150000"/>
              </a:lnSpc>
              <a:buFontTx/>
              <a:buNone/>
              <a:defRPr/>
            </a:pPr>
            <a:r>
              <a:rPr lang="en-US" altLang="zh-CN" sz="1800" dirty="0"/>
              <a:t>   </a:t>
            </a:r>
            <a:r>
              <a:rPr lang="zh-CN" altLang="en-US" sz="1800" dirty="0"/>
              <a:t>它使部分选择在笛卡尔积前先做 </a:t>
            </a:r>
          </a:p>
          <a:p>
            <a:pPr algn="just" eaLnBrk="1" hangingPunct="1">
              <a:lnSpc>
                <a:spcPct val="150000"/>
              </a:lnSpc>
              <a:buFontTx/>
              <a:buNone/>
              <a:defRPr/>
            </a:pPr>
            <a:endParaRPr lang="en-US" altLang="zh-CN" sz="1800" dirty="0"/>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关系代数等价变换规则（续） </a:t>
            </a:r>
          </a:p>
        </p:txBody>
      </p:sp>
      <p:sp>
        <p:nvSpPr>
          <p:cNvPr id="70659" name="Rectangle 3"/>
          <p:cNvSpPr>
            <a:spLocks noGrp="1" noChangeArrowheads="1"/>
          </p:cNvSpPr>
          <p:nvPr>
            <p:ph sz="quarter"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7995" indent="-507995" algn="just" eaLnBrk="1" hangingPunct="1">
              <a:lnSpc>
                <a:spcPct val="130000"/>
              </a:lnSpc>
              <a:buFont typeface="+mj-ea"/>
              <a:buAutoNum type="circleNumDbPlain" startAt="7"/>
              <a:defRPr/>
            </a:pPr>
            <a:r>
              <a:rPr lang="zh-CN" altLang="en-US" sz="2222" dirty="0"/>
              <a:t>选择与并的交换</a:t>
            </a:r>
          </a:p>
          <a:p>
            <a:pPr marL="0" indent="0" algn="just" eaLnBrk="1" hangingPunct="1">
              <a:lnSpc>
                <a:spcPct val="130000"/>
              </a:lnSpc>
              <a:buNone/>
              <a:defRPr/>
            </a:pPr>
            <a:r>
              <a:rPr lang="zh-CN" altLang="en-US" sz="2222" dirty="0"/>
              <a:t>	</a:t>
            </a:r>
            <a:r>
              <a:rPr lang="zh-CN" altLang="en-US" sz="2000" b="0" dirty="0">
                <a:latin typeface="华文中宋" panose="02010600040101010101" pitchFamily="2" charset="-122"/>
                <a:ea typeface="华文中宋" panose="02010600040101010101" pitchFamily="2" charset="-122"/>
              </a:rPr>
              <a:t>假设：</a:t>
            </a:r>
            <a:r>
              <a:rPr lang="en-US" altLang="zh-CN" sz="2000" b="0" dirty="0">
                <a:latin typeface="华文中宋" panose="02010600040101010101" pitchFamily="2" charset="-122"/>
                <a:ea typeface="华文中宋" panose="02010600040101010101" pitchFamily="2" charset="-122"/>
              </a:rPr>
              <a:t>E=E1∪E2</a:t>
            </a:r>
            <a:r>
              <a:rPr lang="zh-CN" altLang="en-US" sz="2000" b="0" dirty="0">
                <a:latin typeface="华文中宋" panose="02010600040101010101" pitchFamily="2" charset="-122"/>
                <a:ea typeface="华文中宋" panose="02010600040101010101" pitchFamily="2" charset="-122"/>
              </a:rPr>
              <a:t>，</a:t>
            </a:r>
            <a:r>
              <a:rPr lang="en-US" altLang="zh-CN" sz="2000" b="0" dirty="0">
                <a:latin typeface="华文中宋" panose="02010600040101010101" pitchFamily="2" charset="-122"/>
                <a:ea typeface="华文中宋" panose="02010600040101010101" pitchFamily="2" charset="-122"/>
              </a:rPr>
              <a:t>E1</a:t>
            </a:r>
            <a:r>
              <a:rPr lang="zh-CN" altLang="en-US" sz="2000" b="0" dirty="0">
                <a:latin typeface="华文中宋" panose="02010600040101010101" pitchFamily="2" charset="-122"/>
                <a:ea typeface="华文中宋" panose="02010600040101010101" pitchFamily="2" charset="-122"/>
              </a:rPr>
              <a:t>，</a:t>
            </a:r>
            <a:r>
              <a:rPr lang="en-US" altLang="zh-CN" sz="2000" b="0" dirty="0">
                <a:latin typeface="华文中宋" panose="02010600040101010101" pitchFamily="2" charset="-122"/>
                <a:ea typeface="华文中宋" panose="02010600040101010101" pitchFamily="2" charset="-122"/>
              </a:rPr>
              <a:t>E2</a:t>
            </a:r>
            <a:r>
              <a:rPr lang="zh-CN" altLang="en-US" sz="2000" b="0" dirty="0">
                <a:latin typeface="华文中宋" panose="02010600040101010101" pitchFamily="2" charset="-122"/>
                <a:ea typeface="华文中宋" panose="02010600040101010101" pitchFamily="2" charset="-122"/>
              </a:rPr>
              <a:t>有相同的属性名</a:t>
            </a:r>
          </a:p>
          <a:p>
            <a:pPr marL="0" indent="0" algn="just" eaLnBrk="1" hangingPunct="1">
              <a:lnSpc>
                <a:spcPct val="130000"/>
              </a:lnSpc>
              <a:buNone/>
              <a:defRPr/>
            </a:pPr>
            <a:r>
              <a:rPr lang="zh-CN" altLang="en-US" sz="2000" b="0" dirty="0">
                <a:latin typeface="华文中宋" panose="02010600040101010101" pitchFamily="2" charset="-122"/>
                <a:ea typeface="华文中宋" panose="02010600040101010101" pitchFamily="2" charset="-122"/>
              </a:rPr>
              <a:t>	</a:t>
            </a:r>
            <a:r>
              <a:rPr lang="en-US" altLang="zh-CN" sz="2000" b="0" dirty="0" err="1">
                <a:latin typeface="华文中宋" panose="02010600040101010101" pitchFamily="2" charset="-122"/>
                <a:ea typeface="华文中宋" panose="02010600040101010101" pitchFamily="2" charset="-122"/>
              </a:rPr>
              <a:t>б</a:t>
            </a:r>
            <a:r>
              <a:rPr lang="en-US" altLang="zh-CN" sz="2000" b="0" baseline="-25000" dirty="0" err="1">
                <a:latin typeface="华文中宋" panose="02010600040101010101" pitchFamily="2" charset="-122"/>
                <a:ea typeface="华文中宋" panose="02010600040101010101" pitchFamily="2" charset="-122"/>
              </a:rPr>
              <a:t>F</a:t>
            </a:r>
            <a:r>
              <a:rPr lang="en-US" altLang="zh-CN" sz="2000" b="0" dirty="0">
                <a:latin typeface="华文中宋" panose="02010600040101010101" pitchFamily="2" charset="-122"/>
                <a:ea typeface="华文中宋" panose="02010600040101010101" pitchFamily="2" charset="-122"/>
              </a:rPr>
              <a:t>(E1∪E2)≡ </a:t>
            </a:r>
            <a:r>
              <a:rPr lang="en-US" altLang="zh-CN" sz="2000" b="0" dirty="0" err="1">
                <a:latin typeface="华文中宋" panose="02010600040101010101" pitchFamily="2" charset="-122"/>
                <a:ea typeface="华文中宋" panose="02010600040101010101" pitchFamily="2" charset="-122"/>
              </a:rPr>
              <a:t>б</a:t>
            </a:r>
            <a:r>
              <a:rPr lang="en-US" altLang="zh-CN" sz="2000" b="0" baseline="-25000" dirty="0" err="1">
                <a:latin typeface="华文中宋" panose="02010600040101010101" pitchFamily="2" charset="-122"/>
                <a:ea typeface="华文中宋" panose="02010600040101010101" pitchFamily="2" charset="-122"/>
              </a:rPr>
              <a:t>F</a:t>
            </a:r>
            <a:r>
              <a:rPr lang="en-US" altLang="zh-CN" sz="2000" b="0" dirty="0">
                <a:latin typeface="华文中宋" panose="02010600040101010101" pitchFamily="2" charset="-122"/>
                <a:ea typeface="华文中宋" panose="02010600040101010101" pitchFamily="2" charset="-122"/>
              </a:rPr>
              <a:t>(E1)∪ </a:t>
            </a:r>
            <a:r>
              <a:rPr lang="en-US" altLang="zh-CN" sz="2000" b="0" dirty="0" err="1">
                <a:latin typeface="华文中宋" panose="02010600040101010101" pitchFamily="2" charset="-122"/>
                <a:ea typeface="华文中宋" panose="02010600040101010101" pitchFamily="2" charset="-122"/>
              </a:rPr>
              <a:t>б</a:t>
            </a:r>
            <a:r>
              <a:rPr lang="en-US" altLang="zh-CN" sz="2000" b="0" baseline="-25000" dirty="0" err="1">
                <a:latin typeface="华文中宋" panose="02010600040101010101" pitchFamily="2" charset="-122"/>
                <a:ea typeface="华文中宋" panose="02010600040101010101" pitchFamily="2" charset="-122"/>
              </a:rPr>
              <a:t>F</a:t>
            </a:r>
            <a:r>
              <a:rPr lang="en-US" altLang="zh-CN" sz="2000" b="0" dirty="0">
                <a:latin typeface="华文中宋" panose="02010600040101010101" pitchFamily="2" charset="-122"/>
                <a:ea typeface="华文中宋" panose="02010600040101010101" pitchFamily="2" charset="-122"/>
              </a:rPr>
              <a:t>(E2)</a:t>
            </a:r>
          </a:p>
          <a:p>
            <a:pPr marL="0" indent="0" algn="just" eaLnBrk="1" hangingPunct="1">
              <a:lnSpc>
                <a:spcPct val="130000"/>
              </a:lnSpc>
              <a:buNone/>
              <a:defRPr/>
            </a:pPr>
            <a:r>
              <a:rPr lang="en-US" altLang="zh-CN" sz="2222" dirty="0"/>
              <a:t> </a:t>
            </a:r>
          </a:p>
          <a:p>
            <a:pPr marL="507995" indent="-507995" algn="just" eaLnBrk="1" hangingPunct="1">
              <a:lnSpc>
                <a:spcPct val="130000"/>
              </a:lnSpc>
              <a:buFont typeface="+mj-ea"/>
              <a:buAutoNum type="circleNumDbPlain" startAt="8"/>
              <a:defRPr/>
            </a:pPr>
            <a:r>
              <a:rPr lang="zh-CN" altLang="en-US" sz="2222" dirty="0"/>
              <a:t>选择与差运算的交换</a:t>
            </a:r>
          </a:p>
          <a:p>
            <a:pPr marL="0" indent="0" algn="just" eaLnBrk="1" hangingPunct="1">
              <a:lnSpc>
                <a:spcPct val="130000"/>
              </a:lnSpc>
              <a:buNone/>
              <a:defRPr/>
            </a:pPr>
            <a:r>
              <a:rPr lang="zh-CN" altLang="en-US" sz="2222" dirty="0"/>
              <a:t>	</a:t>
            </a:r>
            <a:r>
              <a:rPr lang="zh-CN" altLang="en-US" sz="2000" b="0" dirty="0">
                <a:latin typeface="华文中宋" panose="02010600040101010101" pitchFamily="2" charset="-122"/>
                <a:ea typeface="华文中宋" panose="02010600040101010101" pitchFamily="2" charset="-122"/>
              </a:rPr>
              <a:t>假设：</a:t>
            </a:r>
            <a:r>
              <a:rPr lang="en-US" altLang="zh-CN" sz="2000" b="0" dirty="0">
                <a:latin typeface="华文中宋" panose="02010600040101010101" pitchFamily="2" charset="-122"/>
                <a:ea typeface="华文中宋" panose="02010600040101010101" pitchFamily="2" charset="-122"/>
              </a:rPr>
              <a:t>E1</a:t>
            </a:r>
            <a:r>
              <a:rPr lang="zh-CN" altLang="en-US" sz="2000" b="0" dirty="0">
                <a:latin typeface="华文中宋" panose="02010600040101010101" pitchFamily="2" charset="-122"/>
                <a:ea typeface="华文中宋" panose="02010600040101010101" pitchFamily="2" charset="-122"/>
              </a:rPr>
              <a:t>与</a:t>
            </a:r>
            <a:r>
              <a:rPr lang="en-US" altLang="zh-CN" sz="2000" b="0" dirty="0">
                <a:latin typeface="华文中宋" panose="02010600040101010101" pitchFamily="2" charset="-122"/>
                <a:ea typeface="华文中宋" panose="02010600040101010101" pitchFamily="2" charset="-122"/>
              </a:rPr>
              <a:t>E2</a:t>
            </a:r>
            <a:r>
              <a:rPr lang="zh-CN" altLang="en-US" sz="2000" b="0" dirty="0">
                <a:latin typeface="华文中宋" panose="02010600040101010101" pitchFamily="2" charset="-122"/>
                <a:ea typeface="华文中宋" panose="02010600040101010101" pitchFamily="2" charset="-122"/>
              </a:rPr>
              <a:t>有相同的属性名</a:t>
            </a:r>
          </a:p>
          <a:p>
            <a:pPr marL="0" indent="0" algn="just" eaLnBrk="1" hangingPunct="1">
              <a:lnSpc>
                <a:spcPct val="130000"/>
              </a:lnSpc>
              <a:buNone/>
              <a:defRPr/>
            </a:pPr>
            <a:r>
              <a:rPr lang="zh-CN" altLang="en-US" sz="2000" b="0" dirty="0">
                <a:latin typeface="华文中宋" panose="02010600040101010101" pitchFamily="2" charset="-122"/>
                <a:ea typeface="华文中宋" panose="02010600040101010101" pitchFamily="2" charset="-122"/>
              </a:rPr>
              <a:t>	</a:t>
            </a:r>
            <a:r>
              <a:rPr lang="en-US" altLang="zh-CN" sz="2000" b="0" dirty="0" err="1">
                <a:latin typeface="华文中宋" panose="02010600040101010101" pitchFamily="2" charset="-122"/>
                <a:ea typeface="华文中宋" panose="02010600040101010101" pitchFamily="2" charset="-122"/>
              </a:rPr>
              <a:t>б</a:t>
            </a:r>
            <a:r>
              <a:rPr lang="en-US" altLang="zh-CN" sz="2000" b="0" baseline="-25000" dirty="0" err="1">
                <a:latin typeface="华文中宋" panose="02010600040101010101" pitchFamily="2" charset="-122"/>
                <a:ea typeface="华文中宋" panose="02010600040101010101" pitchFamily="2" charset="-122"/>
              </a:rPr>
              <a:t>F</a:t>
            </a:r>
            <a:r>
              <a:rPr lang="en-US" altLang="zh-CN" sz="2000" b="0" dirty="0">
                <a:latin typeface="华文中宋" panose="02010600040101010101" pitchFamily="2" charset="-122"/>
                <a:ea typeface="华文中宋" panose="02010600040101010101" pitchFamily="2" charset="-122"/>
              </a:rPr>
              <a:t>(E1-E2)≡ </a:t>
            </a:r>
            <a:r>
              <a:rPr lang="en-US" altLang="zh-CN" sz="2000" b="0" dirty="0" err="1">
                <a:latin typeface="华文中宋" panose="02010600040101010101" pitchFamily="2" charset="-122"/>
                <a:ea typeface="华文中宋" panose="02010600040101010101" pitchFamily="2" charset="-122"/>
              </a:rPr>
              <a:t>б</a:t>
            </a:r>
            <a:r>
              <a:rPr lang="en-US" altLang="zh-CN" sz="2000" b="0" baseline="-25000" dirty="0" err="1">
                <a:latin typeface="华文中宋" panose="02010600040101010101" pitchFamily="2" charset="-122"/>
                <a:ea typeface="华文中宋" panose="02010600040101010101" pitchFamily="2" charset="-122"/>
              </a:rPr>
              <a:t>F</a:t>
            </a:r>
            <a:r>
              <a:rPr lang="en-US" altLang="zh-CN" sz="2000" b="0" dirty="0">
                <a:latin typeface="华文中宋" panose="02010600040101010101" pitchFamily="2" charset="-122"/>
                <a:ea typeface="华文中宋" panose="02010600040101010101" pitchFamily="2" charset="-122"/>
              </a:rPr>
              <a:t>(E1) - </a:t>
            </a:r>
            <a:r>
              <a:rPr lang="en-US" altLang="zh-CN" sz="2000" b="0" dirty="0" err="1">
                <a:latin typeface="华文中宋" panose="02010600040101010101" pitchFamily="2" charset="-122"/>
                <a:ea typeface="华文中宋" panose="02010600040101010101" pitchFamily="2" charset="-122"/>
              </a:rPr>
              <a:t>б</a:t>
            </a:r>
            <a:r>
              <a:rPr lang="en-US" altLang="zh-CN" sz="2000" b="0" baseline="-25000" dirty="0" err="1">
                <a:latin typeface="华文中宋" panose="02010600040101010101" pitchFamily="2" charset="-122"/>
                <a:ea typeface="华文中宋" panose="02010600040101010101" pitchFamily="2" charset="-122"/>
              </a:rPr>
              <a:t>F</a:t>
            </a:r>
            <a:r>
              <a:rPr lang="en-US" altLang="zh-CN" sz="2000" b="0" dirty="0">
                <a:latin typeface="华文中宋" panose="02010600040101010101" pitchFamily="2" charset="-122"/>
                <a:ea typeface="华文中宋" panose="02010600040101010101" pitchFamily="2" charset="-122"/>
              </a:rPr>
              <a:t>(E2) </a:t>
            </a:r>
          </a:p>
        </p:txBody>
      </p:sp>
      <p:sp>
        <p:nvSpPr>
          <p:cNvPr id="57348" name="Rectangle 4"/>
          <p:cNvSpPr>
            <a:spLocks noChangeArrowheads="1"/>
          </p:cNvSpPr>
          <p:nvPr/>
        </p:nvSpPr>
        <p:spPr bwMode="auto">
          <a:xfrm>
            <a:off x="5757333" y="4691944"/>
            <a:ext cx="1016000" cy="84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关系代数等价变换规则（续） </a:t>
            </a:r>
          </a:p>
        </p:txBody>
      </p:sp>
      <p:sp>
        <p:nvSpPr>
          <p:cNvPr id="71683" name="Rectangle 3"/>
          <p:cNvSpPr>
            <a:spLocks noGrp="1" noChangeArrowheads="1"/>
          </p:cNvSpPr>
          <p:nvPr>
            <p:ph sz="quarter"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7995" indent="-507995" algn="just" eaLnBrk="1" hangingPunct="1">
              <a:lnSpc>
                <a:spcPct val="150000"/>
              </a:lnSpc>
              <a:buFont typeface="+mj-ea"/>
              <a:buAutoNum type="circleNumDbPlain" startAt="9"/>
              <a:defRPr/>
            </a:pPr>
            <a:r>
              <a:rPr lang="zh-CN" altLang="en-US" sz="2222" dirty="0"/>
              <a:t>投影与笛卡尔积的交换</a:t>
            </a:r>
          </a:p>
          <a:p>
            <a:pPr algn="just" eaLnBrk="1" hangingPunct="1">
              <a:lnSpc>
                <a:spcPct val="150000"/>
              </a:lnSpc>
              <a:buFontTx/>
              <a:buNone/>
              <a:defRPr/>
            </a:pPr>
            <a:r>
              <a:rPr lang="zh-CN" altLang="en-US" sz="2000" dirty="0">
                <a:latin typeface="华文中宋" panose="02010600040101010101" pitchFamily="2" charset="-122"/>
                <a:ea typeface="华文中宋" panose="02010600040101010101" pitchFamily="2" charset="-122"/>
              </a:rPr>
              <a:t>	假设：</a:t>
            </a:r>
            <a:r>
              <a:rPr lang="en-US" altLang="zh-CN" sz="2000" dirty="0">
                <a:latin typeface="华文中宋" panose="02010600040101010101" pitchFamily="2" charset="-122"/>
                <a:ea typeface="华文中宋" panose="02010600040101010101" pitchFamily="2" charset="-122"/>
              </a:rPr>
              <a:t>E1</a:t>
            </a:r>
            <a:r>
              <a:rPr lang="zh-CN" altLang="en-US" sz="2000" dirty="0">
                <a:latin typeface="华文中宋" panose="02010600040101010101" pitchFamily="2" charset="-122"/>
                <a:ea typeface="华文中宋" panose="02010600040101010101" pitchFamily="2" charset="-122"/>
              </a:rPr>
              <a:t>和</a:t>
            </a:r>
            <a:r>
              <a:rPr lang="en-US" altLang="zh-CN" sz="2000" dirty="0">
                <a:latin typeface="华文中宋" panose="02010600040101010101" pitchFamily="2" charset="-122"/>
                <a:ea typeface="华文中宋" panose="02010600040101010101" pitchFamily="2" charset="-122"/>
              </a:rPr>
              <a:t>E2</a:t>
            </a:r>
            <a:r>
              <a:rPr lang="zh-CN" altLang="en-US" sz="2000" dirty="0">
                <a:latin typeface="华文中宋" panose="02010600040101010101" pitchFamily="2" charset="-122"/>
                <a:ea typeface="华文中宋" panose="02010600040101010101" pitchFamily="2" charset="-122"/>
              </a:rPr>
              <a:t>是两个关系表达式，</a:t>
            </a:r>
            <a:r>
              <a:rPr lang="en-US" altLang="zh-CN" sz="2000" dirty="0">
                <a:latin typeface="华文中宋" panose="02010600040101010101" pitchFamily="2" charset="-122"/>
                <a:ea typeface="华文中宋" panose="02010600040101010101" pitchFamily="2" charset="-122"/>
              </a:rPr>
              <a:t>A1</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An</a:t>
            </a:r>
            <a:r>
              <a:rPr lang="zh-CN" altLang="en-US" sz="2000" dirty="0">
                <a:latin typeface="华文中宋" panose="02010600040101010101" pitchFamily="2" charset="-122"/>
                <a:ea typeface="华文中宋" panose="02010600040101010101" pitchFamily="2" charset="-122"/>
              </a:rPr>
              <a:t>是</a:t>
            </a:r>
            <a:r>
              <a:rPr lang="en-US" altLang="zh-CN" sz="2000" dirty="0">
                <a:latin typeface="华文中宋" panose="02010600040101010101" pitchFamily="2" charset="-122"/>
                <a:ea typeface="华文中宋" panose="02010600040101010101" pitchFamily="2" charset="-122"/>
              </a:rPr>
              <a:t>E1</a:t>
            </a:r>
            <a:r>
              <a:rPr lang="zh-CN" altLang="en-US" sz="2000" dirty="0">
                <a:latin typeface="华文中宋" panose="02010600040101010101" pitchFamily="2" charset="-122"/>
                <a:ea typeface="华文中宋" panose="02010600040101010101" pitchFamily="2" charset="-122"/>
              </a:rPr>
              <a:t>的属性，               </a:t>
            </a:r>
            <a:r>
              <a:rPr lang="en-US" altLang="zh-CN" sz="2000" dirty="0">
                <a:latin typeface="华文中宋" panose="02010600040101010101" pitchFamily="2" charset="-122"/>
                <a:ea typeface="华文中宋" panose="02010600040101010101" pitchFamily="2" charset="-122"/>
              </a:rPr>
              <a:t>B1</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Bm</a:t>
            </a:r>
            <a:r>
              <a:rPr lang="zh-CN" altLang="en-US" sz="2000" dirty="0">
                <a:latin typeface="华文中宋" panose="02010600040101010101" pitchFamily="2" charset="-122"/>
                <a:ea typeface="华文中宋" panose="02010600040101010101" pitchFamily="2" charset="-122"/>
              </a:rPr>
              <a:t>是</a:t>
            </a:r>
            <a:r>
              <a:rPr lang="en-US" altLang="zh-CN" sz="2000" dirty="0">
                <a:latin typeface="华文中宋" panose="02010600040101010101" pitchFamily="2" charset="-122"/>
                <a:ea typeface="华文中宋" panose="02010600040101010101" pitchFamily="2" charset="-122"/>
              </a:rPr>
              <a:t>E2</a:t>
            </a:r>
            <a:r>
              <a:rPr lang="zh-CN" altLang="en-US" sz="2000" dirty="0">
                <a:latin typeface="华文中宋" panose="02010600040101010101" pitchFamily="2" charset="-122"/>
                <a:ea typeface="华文中宋" panose="02010600040101010101" pitchFamily="2" charset="-122"/>
              </a:rPr>
              <a:t>的属性</a:t>
            </a:r>
          </a:p>
          <a:p>
            <a:pPr lvl="2" algn="just" eaLnBrk="1" hangingPunct="1">
              <a:lnSpc>
                <a:spcPct val="90000"/>
              </a:lnSpc>
              <a:buFontTx/>
              <a:buNone/>
              <a:defRPr/>
            </a:pPr>
            <a:endParaRPr lang="zh-CN" altLang="en-US" sz="1800" dirty="0">
              <a:solidFill>
                <a:schemeClr val="bg1">
                  <a:lumMod val="50000"/>
                </a:schemeClr>
              </a:solidFill>
              <a:latin typeface="华文中宋" panose="02010600040101010101" pitchFamily="2" charset="-122"/>
              <a:ea typeface="华文中宋" panose="02010600040101010101" pitchFamily="2" charset="-122"/>
            </a:endParaRPr>
          </a:p>
          <a:p>
            <a:pPr algn="just" eaLnBrk="1" hangingPunct="1">
              <a:lnSpc>
                <a:spcPct val="150000"/>
              </a:lnSpc>
              <a:buFontTx/>
              <a:buNone/>
              <a:defRPr/>
            </a:pP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π </a:t>
            </a:r>
            <a:r>
              <a:rPr lang="en-US" altLang="zh-CN" sz="2000" baseline="-25000" dirty="0">
                <a:latin typeface="华文中宋" panose="02010600040101010101" pitchFamily="2" charset="-122"/>
                <a:ea typeface="华文中宋" panose="02010600040101010101" pitchFamily="2" charset="-122"/>
              </a:rPr>
              <a:t>A1,A2, </a:t>
            </a:r>
            <a:r>
              <a:rPr lang="en-US" altLang="zh-CN" sz="2000" dirty="0">
                <a:latin typeface="华文中宋" panose="02010600040101010101" pitchFamily="2" charset="-122"/>
                <a:ea typeface="华文中宋" panose="02010600040101010101" pitchFamily="2" charset="-122"/>
              </a:rPr>
              <a:t>…</a:t>
            </a:r>
            <a:r>
              <a:rPr lang="en-US" altLang="zh-CN" sz="2000" baseline="-25000" dirty="0">
                <a:latin typeface="华文中宋" panose="02010600040101010101" pitchFamily="2" charset="-122"/>
                <a:ea typeface="华文中宋" panose="02010600040101010101" pitchFamily="2" charset="-122"/>
              </a:rPr>
              <a:t>,An,B1,B2, </a:t>
            </a:r>
            <a:r>
              <a:rPr lang="en-US" altLang="zh-CN" sz="2000" dirty="0">
                <a:latin typeface="华文中宋" panose="02010600040101010101" pitchFamily="2" charset="-122"/>
                <a:ea typeface="华文中宋" panose="02010600040101010101" pitchFamily="2" charset="-122"/>
              </a:rPr>
              <a:t>…</a:t>
            </a:r>
            <a:r>
              <a:rPr lang="en-US" altLang="zh-CN" sz="2000" baseline="-25000" dirty="0">
                <a:latin typeface="华文中宋" panose="02010600040101010101" pitchFamily="2" charset="-122"/>
                <a:ea typeface="华文中宋" panose="02010600040101010101" pitchFamily="2" charset="-122"/>
              </a:rPr>
              <a:t>,</a:t>
            </a:r>
            <a:r>
              <a:rPr lang="en-US" altLang="zh-CN" sz="2000" baseline="-25000" dirty="0" err="1">
                <a:latin typeface="华文中宋" panose="02010600040101010101" pitchFamily="2" charset="-122"/>
                <a:ea typeface="华文中宋" panose="02010600040101010101" pitchFamily="2" charset="-122"/>
              </a:rPr>
              <a:t>Bm</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E1×E2)≡</a:t>
            </a:r>
          </a:p>
          <a:p>
            <a:pPr algn="just" eaLnBrk="1" hangingPunct="1">
              <a:lnSpc>
                <a:spcPct val="150000"/>
              </a:lnSpc>
              <a:buFontTx/>
              <a:buNone/>
              <a:defRPr/>
            </a:pPr>
            <a:r>
              <a:rPr lang="en-US" altLang="zh-CN" sz="2000" dirty="0">
                <a:latin typeface="华文中宋" panose="02010600040101010101" pitchFamily="2" charset="-122"/>
                <a:ea typeface="华文中宋" panose="02010600040101010101" pitchFamily="2" charset="-122"/>
              </a:rPr>
              <a:t>    π </a:t>
            </a:r>
            <a:r>
              <a:rPr lang="en-US" altLang="zh-CN" sz="2000" baseline="-25000" dirty="0">
                <a:latin typeface="华文中宋" panose="02010600040101010101" pitchFamily="2" charset="-122"/>
                <a:ea typeface="华文中宋" panose="02010600040101010101" pitchFamily="2" charset="-122"/>
              </a:rPr>
              <a:t>A1,A2, </a:t>
            </a:r>
            <a:r>
              <a:rPr lang="en-US" altLang="zh-CN" sz="2000" dirty="0">
                <a:latin typeface="华文中宋" panose="02010600040101010101" pitchFamily="2" charset="-122"/>
                <a:ea typeface="华文中宋" panose="02010600040101010101" pitchFamily="2" charset="-122"/>
              </a:rPr>
              <a:t>…</a:t>
            </a:r>
            <a:r>
              <a:rPr lang="en-US" altLang="zh-CN" sz="2000" baseline="-25000" dirty="0">
                <a:latin typeface="华文中宋" panose="02010600040101010101" pitchFamily="2" charset="-122"/>
                <a:ea typeface="华文中宋" panose="02010600040101010101" pitchFamily="2" charset="-122"/>
              </a:rPr>
              <a:t>,An</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E1)× π </a:t>
            </a:r>
            <a:r>
              <a:rPr lang="en-US" altLang="zh-CN" sz="2000" baseline="-25000" dirty="0">
                <a:latin typeface="华文中宋" panose="02010600040101010101" pitchFamily="2" charset="-122"/>
                <a:ea typeface="华文中宋" panose="02010600040101010101" pitchFamily="2" charset="-122"/>
              </a:rPr>
              <a:t>B1,B2, </a:t>
            </a:r>
            <a:r>
              <a:rPr lang="en-US" altLang="zh-CN" sz="2000" dirty="0">
                <a:latin typeface="华文中宋" panose="02010600040101010101" pitchFamily="2" charset="-122"/>
                <a:ea typeface="华文中宋" panose="02010600040101010101" pitchFamily="2" charset="-122"/>
              </a:rPr>
              <a:t>…</a:t>
            </a:r>
            <a:r>
              <a:rPr lang="en-US" altLang="zh-CN" sz="2000" baseline="-25000" dirty="0">
                <a:latin typeface="华文中宋" panose="02010600040101010101" pitchFamily="2" charset="-122"/>
                <a:ea typeface="华文中宋" panose="02010600040101010101" pitchFamily="2" charset="-122"/>
              </a:rPr>
              <a:t>,</a:t>
            </a:r>
            <a:r>
              <a:rPr lang="en-US" altLang="zh-CN" sz="2000" baseline="-25000" dirty="0" err="1">
                <a:latin typeface="华文中宋" panose="02010600040101010101" pitchFamily="2" charset="-122"/>
                <a:ea typeface="华文中宋" panose="02010600040101010101" pitchFamily="2" charset="-122"/>
              </a:rPr>
              <a:t>Bm</a:t>
            </a:r>
            <a:r>
              <a:rPr lang="en-US" altLang="zh-CN" sz="2000" dirty="0">
                <a:latin typeface="华文中宋" panose="02010600040101010101" pitchFamily="2" charset="-122"/>
                <a:ea typeface="华文中宋" panose="02010600040101010101" pitchFamily="2" charset="-122"/>
              </a:rPr>
              <a:t>(E2)</a:t>
            </a:r>
          </a:p>
          <a:p>
            <a:pPr lvl="2" algn="just" eaLnBrk="1" hangingPunct="1">
              <a:lnSpc>
                <a:spcPct val="90000"/>
              </a:lnSpc>
              <a:buFontTx/>
              <a:buNone/>
              <a:defRPr/>
            </a:pP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8372" name="Rectangle 4"/>
          <p:cNvSpPr>
            <a:spLocks noChangeArrowheads="1"/>
          </p:cNvSpPr>
          <p:nvPr/>
        </p:nvSpPr>
        <p:spPr bwMode="auto">
          <a:xfrm>
            <a:off x="5757333" y="4691944"/>
            <a:ext cx="1016000" cy="84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关系代数等价变换规则（续） </a:t>
            </a:r>
          </a:p>
        </p:txBody>
      </p:sp>
      <p:sp>
        <p:nvSpPr>
          <p:cNvPr id="72707" name="Rectangle 3"/>
          <p:cNvSpPr>
            <a:spLocks noGrp="1" noChangeArrowheads="1"/>
          </p:cNvSpPr>
          <p:nvPr>
            <p:ph sz="quarter"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7995" indent="-507995" algn="just" eaLnBrk="1" hangingPunct="1">
              <a:lnSpc>
                <a:spcPct val="170000"/>
              </a:lnSpc>
              <a:buFont typeface="+mj-ea"/>
              <a:buAutoNum type="circleNumDbPlain" startAt="10"/>
              <a:defRPr/>
            </a:pPr>
            <a:r>
              <a:rPr lang="zh-CN" altLang="en-US" sz="2222" dirty="0"/>
              <a:t>投影与并的交换</a:t>
            </a:r>
          </a:p>
          <a:p>
            <a:pPr algn="just" eaLnBrk="1" hangingPunct="1">
              <a:lnSpc>
                <a:spcPct val="140000"/>
              </a:lnSpc>
              <a:buFontTx/>
              <a:buNone/>
              <a:defRPr/>
            </a:pPr>
            <a:r>
              <a:rPr lang="zh-CN" altLang="en-US" sz="2222" dirty="0"/>
              <a:t>	   </a:t>
            </a:r>
            <a:r>
              <a:rPr lang="zh-CN" altLang="en-US" sz="1800" b="0" dirty="0">
                <a:latin typeface="华文中宋" panose="02010600040101010101" pitchFamily="2" charset="-122"/>
                <a:ea typeface="华文中宋" panose="02010600040101010101" pitchFamily="2" charset="-122"/>
              </a:rPr>
              <a:t>假设：</a:t>
            </a:r>
            <a:r>
              <a:rPr lang="en-US" altLang="zh-CN" sz="1800" b="0" dirty="0">
                <a:latin typeface="华文中宋" panose="02010600040101010101" pitchFamily="2" charset="-122"/>
                <a:ea typeface="华文中宋" panose="02010600040101010101" pitchFamily="2" charset="-122"/>
              </a:rPr>
              <a:t>E1</a:t>
            </a:r>
            <a:r>
              <a:rPr lang="zh-CN" altLang="en-US" sz="1800" b="0" dirty="0">
                <a:latin typeface="华文中宋" panose="02010600040101010101" pitchFamily="2" charset="-122"/>
                <a:ea typeface="华文中宋" panose="02010600040101010101" pitchFamily="2" charset="-122"/>
              </a:rPr>
              <a:t>和</a:t>
            </a:r>
            <a:r>
              <a:rPr lang="en-US" altLang="zh-CN" sz="1800" b="0" dirty="0">
                <a:latin typeface="华文中宋" panose="02010600040101010101" pitchFamily="2" charset="-122"/>
                <a:ea typeface="华文中宋" panose="02010600040101010101" pitchFamily="2" charset="-122"/>
              </a:rPr>
              <a:t>E2 </a:t>
            </a:r>
            <a:r>
              <a:rPr lang="zh-CN" altLang="en-US" sz="1800" b="0" dirty="0">
                <a:latin typeface="华文中宋" panose="02010600040101010101" pitchFamily="2" charset="-122"/>
                <a:ea typeface="华文中宋" panose="02010600040101010101" pitchFamily="2" charset="-122"/>
              </a:rPr>
              <a:t>有相同的属性名</a:t>
            </a:r>
          </a:p>
          <a:p>
            <a:pPr algn="just" eaLnBrk="1" hangingPunct="1">
              <a:lnSpc>
                <a:spcPct val="140000"/>
              </a:lnSpc>
              <a:buFontTx/>
              <a:buNone/>
              <a:defRPr/>
            </a:pPr>
            <a:r>
              <a:rPr lang="zh-CN" altLang="en-US" sz="2000" b="0" dirty="0">
                <a:latin typeface="华文中宋" panose="02010600040101010101" pitchFamily="2" charset="-122"/>
                <a:ea typeface="华文中宋" panose="02010600040101010101" pitchFamily="2" charset="-122"/>
              </a:rPr>
              <a:t> 	   </a:t>
            </a:r>
            <a:r>
              <a:rPr lang="en-US" altLang="zh-CN" sz="2000" b="0" dirty="0">
                <a:latin typeface="华文中宋" panose="02010600040101010101" pitchFamily="2" charset="-122"/>
                <a:ea typeface="华文中宋" panose="02010600040101010101" pitchFamily="2" charset="-122"/>
              </a:rPr>
              <a:t>π </a:t>
            </a:r>
            <a:r>
              <a:rPr lang="en-US" altLang="zh-CN" sz="2000" b="0" baseline="-25000" dirty="0">
                <a:latin typeface="华文中宋" panose="02010600040101010101" pitchFamily="2" charset="-122"/>
                <a:ea typeface="华文中宋" panose="02010600040101010101" pitchFamily="2" charset="-122"/>
              </a:rPr>
              <a:t>A1,A2, </a:t>
            </a:r>
            <a:r>
              <a:rPr lang="en-US" altLang="zh-CN" sz="2000" b="0" dirty="0">
                <a:latin typeface="华文中宋" panose="02010600040101010101" pitchFamily="2" charset="-122"/>
                <a:ea typeface="华文中宋" panose="02010600040101010101" pitchFamily="2" charset="-122"/>
              </a:rPr>
              <a:t>…</a:t>
            </a:r>
            <a:r>
              <a:rPr lang="en-US" altLang="zh-CN" sz="2000" b="0" baseline="-25000" dirty="0">
                <a:latin typeface="华文中宋" panose="02010600040101010101" pitchFamily="2" charset="-122"/>
                <a:ea typeface="华文中宋" panose="02010600040101010101" pitchFamily="2" charset="-122"/>
              </a:rPr>
              <a:t>,An</a:t>
            </a:r>
            <a:r>
              <a:rPr lang="en-US" altLang="zh-CN" sz="2000" b="0" dirty="0">
                <a:latin typeface="华文中宋" panose="02010600040101010101" pitchFamily="2" charset="-122"/>
                <a:ea typeface="华文中宋" panose="02010600040101010101" pitchFamily="2" charset="-122"/>
              </a:rPr>
              <a:t>(E1∪E2)≡π </a:t>
            </a:r>
            <a:r>
              <a:rPr lang="en-US" altLang="zh-CN" sz="2000" b="0" baseline="-25000" dirty="0">
                <a:latin typeface="华文中宋" panose="02010600040101010101" pitchFamily="2" charset="-122"/>
                <a:ea typeface="华文中宋" panose="02010600040101010101" pitchFamily="2" charset="-122"/>
              </a:rPr>
              <a:t>A1,A2, </a:t>
            </a:r>
            <a:r>
              <a:rPr lang="en-US" altLang="zh-CN" sz="2000" b="0" dirty="0">
                <a:latin typeface="华文中宋" panose="02010600040101010101" pitchFamily="2" charset="-122"/>
                <a:ea typeface="华文中宋" panose="02010600040101010101" pitchFamily="2" charset="-122"/>
              </a:rPr>
              <a:t>…</a:t>
            </a:r>
            <a:r>
              <a:rPr lang="en-US" altLang="zh-CN" sz="2000" b="0" baseline="-25000" dirty="0">
                <a:latin typeface="华文中宋" panose="02010600040101010101" pitchFamily="2" charset="-122"/>
                <a:ea typeface="华文中宋" panose="02010600040101010101" pitchFamily="2" charset="-122"/>
              </a:rPr>
              <a:t>,An</a:t>
            </a:r>
            <a:r>
              <a:rPr lang="en-US" altLang="zh-CN" sz="2000" b="0" dirty="0">
                <a:latin typeface="华文中宋" panose="02010600040101010101" pitchFamily="2" charset="-122"/>
                <a:ea typeface="华文中宋" panose="02010600040101010101" pitchFamily="2" charset="-122"/>
              </a:rPr>
              <a:t>(E1)∪ π </a:t>
            </a:r>
            <a:r>
              <a:rPr lang="en-US" altLang="zh-CN" sz="2000" b="0" baseline="-25000" dirty="0">
                <a:latin typeface="华文中宋" panose="02010600040101010101" pitchFamily="2" charset="-122"/>
                <a:ea typeface="华文中宋" panose="02010600040101010101" pitchFamily="2" charset="-122"/>
              </a:rPr>
              <a:t>A1,A2, </a:t>
            </a:r>
            <a:r>
              <a:rPr lang="en-US" altLang="zh-CN" sz="2000" b="0" dirty="0">
                <a:latin typeface="华文中宋" panose="02010600040101010101" pitchFamily="2" charset="-122"/>
                <a:ea typeface="华文中宋" panose="02010600040101010101" pitchFamily="2" charset="-122"/>
              </a:rPr>
              <a:t>…</a:t>
            </a:r>
            <a:r>
              <a:rPr lang="en-US" altLang="zh-CN" sz="2000" b="0" baseline="-25000" dirty="0">
                <a:latin typeface="华文中宋" panose="02010600040101010101" pitchFamily="2" charset="-122"/>
                <a:ea typeface="华文中宋" panose="02010600040101010101" pitchFamily="2" charset="-122"/>
              </a:rPr>
              <a:t>,An</a:t>
            </a:r>
            <a:r>
              <a:rPr lang="en-US" altLang="zh-CN" sz="2000" b="0" dirty="0">
                <a:latin typeface="华文中宋" panose="02010600040101010101" pitchFamily="2" charset="-122"/>
                <a:ea typeface="华文中宋" panose="02010600040101010101" pitchFamily="2" charset="-122"/>
              </a:rPr>
              <a:t>(E2) </a:t>
            </a:r>
          </a:p>
        </p:txBody>
      </p:sp>
      <p:sp>
        <p:nvSpPr>
          <p:cNvPr id="59396" name="Rectangle 4"/>
          <p:cNvSpPr>
            <a:spLocks noChangeArrowheads="1"/>
          </p:cNvSpPr>
          <p:nvPr/>
        </p:nvSpPr>
        <p:spPr bwMode="auto">
          <a:xfrm>
            <a:off x="5757333" y="4691944"/>
            <a:ext cx="1016000" cy="84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
        <p:nvSpPr>
          <p:cNvPr id="2" name="Rectangle 2">
            <a:extLst>
              <a:ext uri="{FF2B5EF4-FFF2-40B4-BE49-F238E27FC236}">
                <a16:creationId xmlns:a16="http://schemas.microsoft.com/office/drawing/2014/main" id="{739DBBCD-8A17-C7F3-2B62-D968017683BF}"/>
              </a:ext>
            </a:extLst>
          </p:cNvPr>
          <p:cNvSpPr txBox="1">
            <a:spLocks noChangeArrowheads="1"/>
          </p:cNvSpPr>
          <p:nvPr/>
        </p:nvSpPr>
        <p:spPr bwMode="auto">
          <a:xfrm>
            <a:off x="719765" y="2497460"/>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sz="1600" dirty="0"/>
              <a:t>小结</a:t>
            </a:r>
          </a:p>
        </p:txBody>
      </p:sp>
      <p:sp>
        <p:nvSpPr>
          <p:cNvPr id="3" name="Rectangle 3">
            <a:extLst>
              <a:ext uri="{FF2B5EF4-FFF2-40B4-BE49-F238E27FC236}">
                <a16:creationId xmlns:a16="http://schemas.microsoft.com/office/drawing/2014/main" id="{39CBF1DA-AEB0-02C2-7EDE-38ADC9B9955A}"/>
              </a:ext>
            </a:extLst>
          </p:cNvPr>
          <p:cNvSpPr txBox="1">
            <a:spLocks noChangeArrowheads="1"/>
          </p:cNvSpPr>
          <p:nvPr/>
        </p:nvSpPr>
        <p:spPr bwMode="auto">
          <a:xfrm>
            <a:off x="687512" y="3160546"/>
            <a:ext cx="9001000" cy="4319587"/>
          </a:xfrm>
          <a:prstGeom prst="rect">
            <a:avLst/>
          </a:prstGeom>
        </p:spPr>
        <p:txBody>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defRPr/>
            </a:pPr>
            <a:r>
              <a:rPr lang="en-US" altLang="zh-CN" sz="1600" dirty="0"/>
              <a:t>1-2:   </a:t>
            </a:r>
            <a:r>
              <a:rPr lang="zh-CN" altLang="en-US" sz="1600" dirty="0"/>
              <a:t>连接、笛卡尔积的交换律、结合律</a:t>
            </a:r>
          </a:p>
          <a:p>
            <a:pPr marL="0" indent="0" eaLnBrk="1" hangingPunct="1">
              <a:lnSpc>
                <a:spcPct val="150000"/>
              </a:lnSpc>
              <a:buFont typeface="Wingdings" panose="05000000000000000000" pitchFamily="2" charset="2"/>
              <a:buNone/>
              <a:defRPr/>
            </a:pPr>
            <a:r>
              <a:rPr lang="en-US" altLang="zh-CN" sz="1600" dirty="0"/>
              <a:t>3</a:t>
            </a:r>
            <a:r>
              <a:rPr lang="zh-CN" altLang="en-US" sz="1600" dirty="0"/>
              <a:t>：    合并或分解投影运算</a:t>
            </a:r>
          </a:p>
          <a:p>
            <a:pPr marL="0" indent="0" eaLnBrk="1" hangingPunct="1">
              <a:lnSpc>
                <a:spcPct val="150000"/>
              </a:lnSpc>
              <a:buFont typeface="Wingdings" panose="05000000000000000000" pitchFamily="2" charset="2"/>
              <a:buNone/>
              <a:defRPr/>
            </a:pPr>
            <a:r>
              <a:rPr lang="en-US" altLang="zh-CN" sz="1600" dirty="0"/>
              <a:t>4</a:t>
            </a:r>
            <a:r>
              <a:rPr lang="zh-CN" altLang="en-US" sz="1600" dirty="0"/>
              <a:t>：    合并或分解选择运算</a:t>
            </a:r>
          </a:p>
          <a:p>
            <a:pPr marL="0" indent="0" eaLnBrk="1" hangingPunct="1">
              <a:lnSpc>
                <a:spcPct val="150000"/>
              </a:lnSpc>
              <a:buFont typeface="Wingdings" panose="05000000000000000000" pitchFamily="2" charset="2"/>
              <a:buNone/>
              <a:defRPr/>
            </a:pPr>
            <a:r>
              <a:rPr lang="en-US" altLang="zh-CN" sz="1600" dirty="0"/>
              <a:t>5-8</a:t>
            </a:r>
            <a:r>
              <a:rPr lang="zh-CN" altLang="en-US" sz="1600" dirty="0"/>
              <a:t>： 选择运算与其他运算交换</a:t>
            </a:r>
          </a:p>
          <a:p>
            <a:pPr marL="0" indent="0" eaLnBrk="1" hangingPunct="1">
              <a:lnSpc>
                <a:spcPct val="150000"/>
              </a:lnSpc>
              <a:buFont typeface="Wingdings" panose="05000000000000000000" pitchFamily="2" charset="2"/>
              <a:buNone/>
              <a:defRPr/>
            </a:pPr>
            <a:r>
              <a:rPr lang="en-US" altLang="zh-CN" sz="1600" dirty="0"/>
              <a:t>5</a:t>
            </a:r>
            <a:r>
              <a:rPr lang="zh-CN" altLang="en-US" sz="1600" dirty="0"/>
              <a:t>，</a:t>
            </a:r>
            <a:r>
              <a:rPr lang="en-US" altLang="zh-CN" sz="1600" dirty="0"/>
              <a:t>9</a:t>
            </a:r>
            <a:r>
              <a:rPr lang="zh-CN" altLang="en-US" sz="1600" dirty="0"/>
              <a:t>，</a:t>
            </a:r>
            <a:r>
              <a:rPr lang="en-US" altLang="zh-CN" sz="1600" dirty="0"/>
              <a:t>10</a:t>
            </a:r>
            <a:r>
              <a:rPr lang="zh-CN" altLang="en-US" sz="1600" dirty="0"/>
              <a:t>： 投影运算与其他运算交换 </a:t>
            </a: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3"/>
          <p:cNvSpPr>
            <a:spLocks noChangeArrowheads="1"/>
          </p:cNvSpPr>
          <p:nvPr/>
        </p:nvSpPr>
        <p:spPr bwMode="auto">
          <a:xfrm>
            <a:off x="1077737" y="1374582"/>
            <a:ext cx="1682750" cy="402167"/>
          </a:xfrm>
          <a:prstGeom prst="roundRect">
            <a:avLst>
              <a:gd name="adj" fmla="val 0"/>
            </a:avLst>
          </a:prstGeom>
          <a:solidFill>
            <a:schemeClr val="tx1">
              <a:lumMod val="50000"/>
              <a:lumOff val="50000"/>
            </a:schemeClr>
          </a:solidFill>
          <a:ln w="12700" cap="flat" cmpd="sng" algn="ctr">
            <a:noFill/>
            <a:prstDash val="solid"/>
            <a:miter lim="800000"/>
          </a:ln>
          <a:effectLst/>
        </p:spPr>
        <p:txBody>
          <a:bodyPr rtlCol="0" anchor="ctr"/>
          <a:lstStyle/>
          <a:p>
            <a:pPr algn="ctr" eaLnBrk="1" fontAlgn="auto" hangingPunct="1">
              <a:spcBef>
                <a:spcPts val="0"/>
              </a:spcBef>
              <a:spcAft>
                <a:spcPts val="0"/>
              </a:spcAft>
            </a:pPr>
            <a:r>
              <a:rPr lang="en-US" altLang="zh-CN" sz="1600" kern="0" dirty="0">
                <a:solidFill>
                  <a:schemeClr val="bg1"/>
                </a:solidFill>
                <a:latin typeface="微软雅黑" panose="020B0503020204020204" pitchFamily="34" charset="-122"/>
                <a:ea typeface="微软雅黑" panose="020B0503020204020204" pitchFamily="34" charset="-122"/>
              </a:rPr>
              <a:t>Web</a:t>
            </a:r>
            <a:r>
              <a:rPr lang="zh-CN" altLang="en-US" sz="1600" kern="0">
                <a:solidFill>
                  <a:schemeClr val="bg1"/>
                </a:solidFill>
                <a:latin typeface="微软雅黑" panose="020B0503020204020204" pitchFamily="34" charset="-122"/>
                <a:ea typeface="微软雅黑" panose="020B0503020204020204" pitchFamily="34" charset="-122"/>
              </a:rPr>
              <a:t>表单</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19459" name="AutoShape 4"/>
          <p:cNvSpPr>
            <a:spLocks noChangeArrowheads="1"/>
          </p:cNvSpPr>
          <p:nvPr/>
        </p:nvSpPr>
        <p:spPr bwMode="auto">
          <a:xfrm>
            <a:off x="3077987" y="1374582"/>
            <a:ext cx="2484436" cy="402167"/>
          </a:xfrm>
          <a:prstGeom prst="roundRect">
            <a:avLst>
              <a:gd name="adj" fmla="val 0"/>
            </a:avLst>
          </a:prstGeom>
          <a:solidFill>
            <a:schemeClr val="tx1">
              <a:lumMod val="50000"/>
              <a:lumOff val="50000"/>
            </a:schemeClr>
          </a:solidFill>
          <a:ln w="12700" cap="flat" cmpd="sng" algn="ctr">
            <a:noFill/>
            <a:prstDash val="solid"/>
            <a:miter lim="800000"/>
          </a:ln>
          <a:effectLst/>
        </p:spPr>
        <p:txBody>
          <a:bodyPr rtlCol="0" anchor="ctr"/>
          <a:lstStyle/>
          <a:p>
            <a:pPr algn="ctr" eaLnBrk="1" fontAlgn="auto" hangingPunct="1">
              <a:spcBef>
                <a:spcPts val="0"/>
              </a:spcBef>
              <a:spcAft>
                <a:spcPts val="0"/>
              </a:spcAft>
            </a:pPr>
            <a:r>
              <a:rPr lang="zh-CN" altLang="en-US" sz="1600" kern="0" dirty="0">
                <a:solidFill>
                  <a:schemeClr val="bg1"/>
                </a:solidFill>
                <a:latin typeface="微软雅黑" panose="020B0503020204020204" pitchFamily="34" charset="-122"/>
                <a:ea typeface="微软雅黑" panose="020B0503020204020204" pitchFamily="34" charset="-122"/>
              </a:rPr>
              <a:t>应用</a:t>
            </a:r>
            <a:r>
              <a:rPr lang="zh-CN" altLang="en-US" sz="1600" kern="0">
                <a:solidFill>
                  <a:schemeClr val="bg1"/>
                </a:solidFill>
                <a:latin typeface="微软雅黑" panose="020B0503020204020204" pitchFamily="34" charset="-122"/>
                <a:ea typeface="微软雅黑" panose="020B0503020204020204" pitchFamily="34" charset="-122"/>
              </a:rPr>
              <a:t>前端工具</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19460" name="AutoShape 5"/>
          <p:cNvSpPr>
            <a:spLocks noChangeArrowheads="1"/>
          </p:cNvSpPr>
          <p:nvPr/>
        </p:nvSpPr>
        <p:spPr bwMode="auto">
          <a:xfrm>
            <a:off x="6016902" y="1360471"/>
            <a:ext cx="2591490" cy="402167"/>
          </a:xfrm>
          <a:prstGeom prst="roundRect">
            <a:avLst>
              <a:gd name="adj" fmla="val 0"/>
            </a:avLst>
          </a:prstGeom>
          <a:solidFill>
            <a:schemeClr val="tx1">
              <a:lumMod val="50000"/>
              <a:lumOff val="50000"/>
            </a:schemeClr>
          </a:solidFill>
          <a:ln w="12700" cap="flat" cmpd="sng" algn="ctr">
            <a:noFill/>
            <a:prstDash val="solid"/>
            <a:miter lim="800000"/>
          </a:ln>
          <a:effectLst/>
        </p:spPr>
        <p:txBody>
          <a:bodyPr rtlCol="0" anchor="ctr"/>
          <a:lstStyle/>
          <a:p>
            <a:pPr algn="ctr" eaLnBrk="1" fontAlgn="auto" hangingPunct="1">
              <a:spcBef>
                <a:spcPts val="0"/>
              </a:spcBef>
              <a:spcAft>
                <a:spcPts val="0"/>
              </a:spcAft>
            </a:pPr>
            <a:r>
              <a:rPr lang="en-US" altLang="zh-CN" sz="1600" kern="0">
                <a:solidFill>
                  <a:schemeClr val="bg1"/>
                </a:solidFill>
                <a:latin typeface="微软雅黑" panose="020B0503020204020204" pitchFamily="34" charset="-122"/>
                <a:ea typeface="微软雅黑" panose="020B0503020204020204" pitchFamily="34" charset="-122"/>
              </a:rPr>
              <a:t>SQL </a:t>
            </a:r>
            <a:r>
              <a:rPr lang="zh-CN" altLang="en-US" sz="1600" kern="0">
                <a:solidFill>
                  <a:schemeClr val="bg1"/>
                </a:solidFill>
                <a:latin typeface="微软雅黑" panose="020B0503020204020204" pitchFamily="34" charset="-122"/>
                <a:ea typeface="微软雅黑" panose="020B0503020204020204" pitchFamily="34" charset="-122"/>
              </a:rPr>
              <a:t>接口</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10245" name="Text Box 6"/>
          <p:cNvSpPr txBox="1">
            <a:spLocks noChangeArrowheads="1"/>
          </p:cNvSpPr>
          <p:nvPr/>
        </p:nvSpPr>
        <p:spPr bwMode="auto">
          <a:xfrm>
            <a:off x="1157112" y="852947"/>
            <a:ext cx="3903633"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eaLnBrk="1" hangingPunct="1">
              <a:defRPr sz="1778">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zh-CN" altLang="en-US" dirty="0"/>
              <a:t>非熟练用户</a:t>
            </a:r>
            <a:r>
              <a:rPr lang="en-US" altLang="zh-CN" dirty="0"/>
              <a:t>(</a:t>
            </a:r>
            <a:r>
              <a:rPr lang="zh-CN" altLang="en-US" dirty="0"/>
              <a:t>如客户，不常使用者等）</a:t>
            </a:r>
            <a:endParaRPr lang="en-US" altLang="zh-CN" dirty="0"/>
          </a:p>
        </p:txBody>
      </p:sp>
      <p:sp>
        <p:nvSpPr>
          <p:cNvPr id="10246" name="Text Box 7"/>
          <p:cNvSpPr txBox="1">
            <a:spLocks noChangeArrowheads="1"/>
          </p:cNvSpPr>
          <p:nvPr/>
        </p:nvSpPr>
        <p:spPr bwMode="auto">
          <a:xfrm>
            <a:off x="5929745" y="843740"/>
            <a:ext cx="2937022"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eaLnBrk="1" hangingPunct="1">
              <a:defRPr sz="1778">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熟练用户（开发者，</a:t>
            </a:r>
            <a:r>
              <a:rPr lang="en-US" altLang="zh-CN" dirty="0"/>
              <a:t>DBA</a:t>
            </a:r>
            <a:r>
              <a:rPr lang="zh-CN" altLang="en-US" dirty="0"/>
              <a:t>）</a:t>
            </a:r>
            <a:endParaRPr lang="en-US" altLang="zh-CN" dirty="0"/>
          </a:p>
        </p:txBody>
      </p:sp>
      <p:sp>
        <p:nvSpPr>
          <p:cNvPr id="13319" name="Text Box 8"/>
          <p:cNvSpPr txBox="1">
            <a:spLocks noChangeArrowheads="1"/>
          </p:cNvSpPr>
          <p:nvPr/>
        </p:nvSpPr>
        <p:spPr bwMode="auto">
          <a:xfrm>
            <a:off x="3242912" y="2057749"/>
            <a:ext cx="2319514" cy="369332"/>
          </a:xfrm>
          <a:prstGeom prst="rect">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wrap="square">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r>
              <a:rPr lang="en-US" altLang="zh-CN" sz="1800" dirty="0">
                <a:solidFill>
                  <a:schemeClr val="bg1"/>
                </a:solidFill>
                <a:latin typeface="微软雅黑" panose="020B0503020204020204" pitchFamily="34" charset="-122"/>
                <a:ea typeface="微软雅黑" panose="020B0503020204020204" pitchFamily="34" charset="-122"/>
              </a:rPr>
              <a:t>SQL</a:t>
            </a:r>
            <a:r>
              <a:rPr lang="zh-CN" altLang="en-US" sz="1800" dirty="0">
                <a:solidFill>
                  <a:schemeClr val="bg1"/>
                </a:solidFill>
                <a:latin typeface="微软雅黑" panose="020B0503020204020204" pitchFamily="34" charset="-122"/>
                <a:ea typeface="微软雅黑" panose="020B0503020204020204" pitchFamily="34" charset="-122"/>
              </a:rPr>
              <a:t>命令</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19464" name="Line 9"/>
          <p:cNvSpPr>
            <a:spLocks noChangeShapeType="1"/>
          </p:cNvSpPr>
          <p:nvPr/>
        </p:nvSpPr>
        <p:spPr bwMode="auto">
          <a:xfrm>
            <a:off x="1679223" y="1776749"/>
            <a:ext cx="1559278" cy="465666"/>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3556"/>
          </a:p>
        </p:txBody>
      </p:sp>
      <p:sp>
        <p:nvSpPr>
          <p:cNvPr id="19465" name="Line 10"/>
          <p:cNvSpPr>
            <a:spLocks noChangeShapeType="1"/>
          </p:cNvSpPr>
          <p:nvPr/>
        </p:nvSpPr>
        <p:spPr bwMode="auto">
          <a:xfrm flipH="1">
            <a:off x="4517320" y="1776749"/>
            <a:ext cx="0" cy="269551"/>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3556"/>
          </a:p>
        </p:txBody>
      </p:sp>
      <p:sp>
        <p:nvSpPr>
          <p:cNvPr id="19466" name="Line 11"/>
          <p:cNvSpPr>
            <a:spLocks noChangeShapeType="1"/>
          </p:cNvSpPr>
          <p:nvPr/>
        </p:nvSpPr>
        <p:spPr bwMode="auto">
          <a:xfrm flipH="1">
            <a:off x="5558015" y="1788198"/>
            <a:ext cx="1363485" cy="45069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3556"/>
          </a:p>
        </p:txBody>
      </p:sp>
      <p:sp>
        <p:nvSpPr>
          <p:cNvPr id="19467" name="Rectangle 12"/>
          <p:cNvSpPr>
            <a:spLocks noChangeArrowheads="1"/>
          </p:cNvSpPr>
          <p:nvPr/>
        </p:nvSpPr>
        <p:spPr bwMode="auto">
          <a:xfrm>
            <a:off x="1077737" y="2693971"/>
            <a:ext cx="6688667" cy="2899833"/>
          </a:xfrm>
          <a:prstGeom prst="rect">
            <a:avLst/>
          </a:prstGeom>
          <a:solidFill>
            <a:schemeClr val="bg1">
              <a:lumMod val="5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endParaRPr lang="zh-CN" altLang="zh-CN" sz="1778" dirty="0">
              <a:latin typeface="微软雅黑" panose="020B0503020204020204" pitchFamily="34" charset="-122"/>
              <a:ea typeface="微软雅黑" panose="020B0503020204020204" pitchFamily="34" charset="-122"/>
            </a:endParaRPr>
          </a:p>
        </p:txBody>
      </p:sp>
      <p:sp>
        <p:nvSpPr>
          <p:cNvPr id="19468" name="Line 13"/>
          <p:cNvSpPr>
            <a:spLocks noChangeShapeType="1"/>
          </p:cNvSpPr>
          <p:nvPr/>
        </p:nvSpPr>
        <p:spPr bwMode="auto">
          <a:xfrm>
            <a:off x="4517320" y="2441220"/>
            <a:ext cx="3528" cy="306917"/>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3556"/>
          </a:p>
        </p:txBody>
      </p:sp>
      <p:sp>
        <p:nvSpPr>
          <p:cNvPr id="10253" name="Rectangle 14"/>
          <p:cNvSpPr>
            <a:spLocks noChangeArrowheads="1"/>
          </p:cNvSpPr>
          <p:nvPr/>
        </p:nvSpPr>
        <p:spPr bwMode="auto">
          <a:xfrm>
            <a:off x="1174751" y="2799805"/>
            <a:ext cx="6510514" cy="829028"/>
          </a:xfrm>
          <a:prstGeom prst="rect">
            <a:avLst/>
          </a:prstGeom>
          <a:solidFill>
            <a:schemeClr val="accent2">
              <a:lumMod val="40000"/>
              <a:lumOff val="6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556" dirty="0">
              <a:latin typeface="微软雅黑" panose="020B0503020204020204" pitchFamily="34" charset="-122"/>
              <a:ea typeface="微软雅黑" panose="020B0503020204020204" pitchFamily="34" charset="-122"/>
            </a:endParaRPr>
          </a:p>
        </p:txBody>
      </p:sp>
      <p:sp>
        <p:nvSpPr>
          <p:cNvPr id="19470" name="Rectangle 15"/>
          <p:cNvSpPr>
            <a:spLocks noChangeArrowheads="1"/>
          </p:cNvSpPr>
          <p:nvPr/>
        </p:nvSpPr>
        <p:spPr bwMode="auto">
          <a:xfrm>
            <a:off x="1351139" y="2845665"/>
            <a:ext cx="2240139" cy="338667"/>
          </a:xfrm>
          <a:prstGeom prst="rect">
            <a:avLst/>
          </a:prstGeom>
          <a:solidFill>
            <a:schemeClr val="bg1"/>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zh-CN" altLang="en-US" sz="1556" dirty="0">
                <a:latin typeface="微软雅黑" panose="020B0503020204020204" pitchFamily="34" charset="-122"/>
                <a:ea typeface="微软雅黑" panose="020B0503020204020204" pitchFamily="34" charset="-122"/>
              </a:rPr>
              <a:t>计划执行</a:t>
            </a:r>
            <a:r>
              <a:rPr lang="en-US" altLang="zh-CN" sz="1556" dirty="0">
                <a:latin typeface="微软雅黑" panose="020B0503020204020204" pitchFamily="34" charset="-122"/>
                <a:ea typeface="微软雅黑" panose="020B0503020204020204" pitchFamily="34" charset="-122"/>
              </a:rPr>
              <a:t>Plan Executor</a:t>
            </a:r>
          </a:p>
        </p:txBody>
      </p:sp>
      <p:sp>
        <p:nvSpPr>
          <p:cNvPr id="19471" name="Rectangle 16"/>
          <p:cNvSpPr>
            <a:spLocks noChangeArrowheads="1"/>
          </p:cNvSpPr>
          <p:nvPr/>
        </p:nvSpPr>
        <p:spPr bwMode="auto">
          <a:xfrm>
            <a:off x="1351139" y="3240777"/>
            <a:ext cx="2240139" cy="335139"/>
          </a:xfrm>
          <a:prstGeom prst="rect">
            <a:avLst/>
          </a:prstGeom>
          <a:solidFill>
            <a:schemeClr val="bg1"/>
          </a:solidFill>
          <a:ln>
            <a:noFill/>
            <a:headEnd/>
            <a:tailEnd/>
          </a:ln>
          <a:effectLst>
            <a:outerShdw blurRad="63500" sx="102000" sy="102000" algn="c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zh-CN" altLang="en-US" sz="1556" dirty="0">
                <a:latin typeface="微软雅黑" panose="020B0503020204020204" pitchFamily="34" charset="-122"/>
                <a:ea typeface="微软雅黑" panose="020B0503020204020204" pitchFamily="34" charset="-122"/>
              </a:rPr>
              <a:t>评估</a:t>
            </a:r>
            <a:r>
              <a:rPr lang="en-US" altLang="zh-CN" sz="1556" dirty="0">
                <a:latin typeface="微软雅黑" panose="020B0503020204020204" pitchFamily="34" charset="-122"/>
                <a:ea typeface="微软雅黑" panose="020B0503020204020204" pitchFamily="34" charset="-122"/>
              </a:rPr>
              <a:t> Evaluator</a:t>
            </a:r>
          </a:p>
        </p:txBody>
      </p:sp>
      <p:sp>
        <p:nvSpPr>
          <p:cNvPr id="19472" name="Rectangle 17"/>
          <p:cNvSpPr>
            <a:spLocks noChangeArrowheads="1"/>
          </p:cNvSpPr>
          <p:nvPr/>
        </p:nvSpPr>
        <p:spPr bwMode="auto">
          <a:xfrm>
            <a:off x="3751793" y="2845665"/>
            <a:ext cx="2240139" cy="338667"/>
          </a:xfrm>
          <a:prstGeom prst="rect">
            <a:avLst/>
          </a:prstGeom>
          <a:solidFill>
            <a:schemeClr val="bg1"/>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zh-CN" altLang="en-US" sz="1556">
                <a:latin typeface="微软雅黑" panose="020B0503020204020204" pitchFamily="34" charset="-122"/>
                <a:ea typeface="微软雅黑" panose="020B0503020204020204" pitchFamily="34" charset="-122"/>
              </a:rPr>
              <a:t>解析</a:t>
            </a:r>
            <a:r>
              <a:rPr lang="en-US" altLang="zh-CN" sz="1556">
                <a:latin typeface="微软雅黑" panose="020B0503020204020204" pitchFamily="34" charset="-122"/>
                <a:ea typeface="微软雅黑" panose="020B0503020204020204" pitchFamily="34" charset="-122"/>
              </a:rPr>
              <a:t>Parser</a:t>
            </a:r>
            <a:endParaRPr lang="en-US" altLang="zh-CN" sz="1556" dirty="0">
              <a:latin typeface="微软雅黑" panose="020B0503020204020204" pitchFamily="34" charset="-122"/>
              <a:ea typeface="微软雅黑" panose="020B0503020204020204" pitchFamily="34" charset="-122"/>
            </a:endParaRPr>
          </a:p>
        </p:txBody>
      </p:sp>
      <p:sp>
        <p:nvSpPr>
          <p:cNvPr id="19473" name="Rectangle 18"/>
          <p:cNvSpPr>
            <a:spLocks noChangeArrowheads="1"/>
          </p:cNvSpPr>
          <p:nvPr/>
        </p:nvSpPr>
        <p:spPr bwMode="auto">
          <a:xfrm>
            <a:off x="3751793" y="3240777"/>
            <a:ext cx="2240139" cy="335139"/>
          </a:xfrm>
          <a:prstGeom prst="rect">
            <a:avLst/>
          </a:prstGeom>
          <a:solidFill>
            <a:schemeClr val="bg1"/>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r>
              <a:rPr lang="zh-CN" altLang="en-US" sz="1556">
                <a:latin typeface="微软雅黑" panose="020B0503020204020204" pitchFamily="34" charset="-122"/>
                <a:ea typeface="微软雅黑" panose="020B0503020204020204" pitchFamily="34" charset="-122"/>
              </a:rPr>
              <a:t>优化</a:t>
            </a:r>
            <a:r>
              <a:rPr lang="en-US" altLang="zh-CN" sz="1556">
                <a:latin typeface="微软雅黑" panose="020B0503020204020204" pitchFamily="34" charset="-122"/>
                <a:ea typeface="微软雅黑" panose="020B0503020204020204" pitchFamily="34" charset="-122"/>
              </a:rPr>
              <a:t>Optimizer</a:t>
            </a:r>
            <a:endParaRPr lang="en-US" altLang="zh-CN" sz="1556" dirty="0">
              <a:latin typeface="微软雅黑" panose="020B0503020204020204" pitchFamily="34" charset="-122"/>
              <a:ea typeface="微软雅黑" panose="020B0503020204020204" pitchFamily="34" charset="-122"/>
            </a:endParaRPr>
          </a:p>
        </p:txBody>
      </p:sp>
      <p:sp>
        <p:nvSpPr>
          <p:cNvPr id="10258" name="Text Box 19"/>
          <p:cNvSpPr txBox="1">
            <a:spLocks noChangeArrowheads="1"/>
          </p:cNvSpPr>
          <p:nvPr/>
        </p:nvSpPr>
        <p:spPr bwMode="auto">
          <a:xfrm>
            <a:off x="6484580" y="2936709"/>
            <a:ext cx="8276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latin typeface="微软雅黑" panose="020B0503020204020204" pitchFamily="34" charset="-122"/>
                <a:ea typeface="微软雅黑" panose="020B0503020204020204" pitchFamily="34" charset="-122"/>
              </a:rPr>
              <a:t>查询执行引擎</a:t>
            </a:r>
            <a:endParaRPr lang="en-US" altLang="zh-CN" sz="1400" dirty="0">
              <a:latin typeface="微软雅黑" panose="020B0503020204020204" pitchFamily="34" charset="-122"/>
              <a:ea typeface="微软雅黑" panose="020B0503020204020204" pitchFamily="34" charset="-122"/>
            </a:endParaRPr>
          </a:p>
        </p:txBody>
      </p:sp>
      <p:sp>
        <p:nvSpPr>
          <p:cNvPr id="10259" name="Rectangle 20"/>
          <p:cNvSpPr>
            <a:spLocks noChangeArrowheads="1"/>
          </p:cNvSpPr>
          <p:nvPr/>
        </p:nvSpPr>
        <p:spPr bwMode="auto">
          <a:xfrm>
            <a:off x="1157112" y="3787583"/>
            <a:ext cx="1760361" cy="1682750"/>
          </a:xfrm>
          <a:prstGeom prst="rect">
            <a:avLst/>
          </a:prstGeom>
          <a:solidFill>
            <a:schemeClr val="accent2">
              <a:lumMod val="40000"/>
              <a:lumOff val="6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556">
              <a:latin typeface="微软雅黑" panose="020B0503020204020204" pitchFamily="34" charset="-122"/>
              <a:ea typeface="微软雅黑" panose="020B0503020204020204" pitchFamily="34" charset="-122"/>
            </a:endParaRPr>
          </a:p>
        </p:txBody>
      </p:sp>
      <p:sp>
        <p:nvSpPr>
          <p:cNvPr id="19476" name="Rectangle 21"/>
          <p:cNvSpPr>
            <a:spLocks noChangeArrowheads="1"/>
          </p:cNvSpPr>
          <p:nvPr/>
        </p:nvSpPr>
        <p:spPr bwMode="auto">
          <a:xfrm>
            <a:off x="1238250" y="4062895"/>
            <a:ext cx="1439333" cy="652493"/>
          </a:xfrm>
          <a:prstGeom prst="rect">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sz="1333" dirty="0">
                <a:latin typeface="微软雅黑" panose="020B0503020204020204" pitchFamily="34" charset="-122"/>
                <a:ea typeface="微软雅黑" panose="020B0503020204020204" pitchFamily="34" charset="-122"/>
              </a:rPr>
              <a:t>事务管理</a:t>
            </a:r>
            <a:endParaRPr lang="en-US" altLang="zh-CN" sz="1333" dirty="0">
              <a:latin typeface="微软雅黑" panose="020B0503020204020204" pitchFamily="34" charset="-122"/>
              <a:ea typeface="微软雅黑" panose="020B0503020204020204" pitchFamily="34" charset="-122"/>
            </a:endParaRPr>
          </a:p>
          <a:p>
            <a:pPr algn="ctr" eaLnBrk="1" hangingPunct="1">
              <a:defRPr/>
            </a:pPr>
            <a:r>
              <a:rPr lang="en-US" altLang="zh-CN" sz="1333" dirty="0">
                <a:latin typeface="微软雅黑" panose="020B0503020204020204" pitchFamily="34" charset="-122"/>
                <a:ea typeface="微软雅黑" panose="020B0503020204020204" pitchFamily="34" charset="-122"/>
              </a:rPr>
              <a:t>Transaction </a:t>
            </a:r>
          </a:p>
          <a:p>
            <a:pPr algn="ctr" eaLnBrk="1" hangingPunct="1">
              <a:defRPr/>
            </a:pPr>
            <a:r>
              <a:rPr lang="en-US" altLang="zh-CN" sz="1333" dirty="0">
                <a:latin typeface="微软雅黑" panose="020B0503020204020204" pitchFamily="34" charset="-122"/>
                <a:ea typeface="微软雅黑" panose="020B0503020204020204" pitchFamily="34" charset="-122"/>
              </a:rPr>
              <a:t>Manager</a:t>
            </a:r>
          </a:p>
        </p:txBody>
      </p:sp>
      <p:sp>
        <p:nvSpPr>
          <p:cNvPr id="19477" name="Rectangle 22"/>
          <p:cNvSpPr>
            <a:spLocks noChangeArrowheads="1"/>
          </p:cNvSpPr>
          <p:nvPr/>
        </p:nvSpPr>
        <p:spPr bwMode="auto">
          <a:xfrm>
            <a:off x="1238250" y="4814165"/>
            <a:ext cx="1439333" cy="578556"/>
          </a:xfrm>
          <a:prstGeom prst="rect">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r>
              <a:rPr lang="zh-CN" altLang="en-US" sz="1333" dirty="0">
                <a:latin typeface="微软雅黑" panose="020B0503020204020204" pitchFamily="34" charset="-122"/>
                <a:ea typeface="微软雅黑" panose="020B0503020204020204" pitchFamily="34" charset="-122"/>
              </a:rPr>
              <a:t>锁管理</a:t>
            </a:r>
            <a:r>
              <a:rPr lang="en-US" altLang="zh-CN" sz="1333" dirty="0">
                <a:latin typeface="微软雅黑" panose="020B0503020204020204" pitchFamily="34" charset="-122"/>
                <a:ea typeface="微软雅黑" panose="020B0503020204020204" pitchFamily="34" charset="-122"/>
              </a:rPr>
              <a:t>Lock </a:t>
            </a:r>
          </a:p>
          <a:p>
            <a:pPr algn="ctr" eaLnBrk="1" hangingPunct="1">
              <a:defRPr/>
            </a:pPr>
            <a:r>
              <a:rPr lang="en-US" altLang="zh-CN" sz="1333" dirty="0">
                <a:latin typeface="微软雅黑" panose="020B0503020204020204" pitchFamily="34" charset="-122"/>
                <a:ea typeface="微软雅黑" panose="020B0503020204020204" pitchFamily="34" charset="-122"/>
              </a:rPr>
              <a:t>Manager</a:t>
            </a:r>
          </a:p>
        </p:txBody>
      </p:sp>
      <p:sp>
        <p:nvSpPr>
          <p:cNvPr id="10262" name="Text Box 23"/>
          <p:cNvSpPr txBox="1">
            <a:spLocks noChangeArrowheads="1"/>
          </p:cNvSpPr>
          <p:nvPr/>
        </p:nvSpPr>
        <p:spPr bwMode="auto">
          <a:xfrm>
            <a:off x="1123882" y="3787582"/>
            <a:ext cx="1723870" cy="280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222" dirty="0">
                <a:latin typeface="微软雅黑" panose="020B0503020204020204" pitchFamily="34" charset="-122"/>
                <a:ea typeface="微软雅黑" panose="020B0503020204020204" pitchFamily="34" charset="-122"/>
              </a:rPr>
              <a:t>Concurrency Control</a:t>
            </a:r>
          </a:p>
        </p:txBody>
      </p:sp>
      <p:sp>
        <p:nvSpPr>
          <p:cNvPr id="19479" name="Rectangle 24"/>
          <p:cNvSpPr>
            <a:spLocks noChangeArrowheads="1"/>
          </p:cNvSpPr>
          <p:nvPr/>
        </p:nvSpPr>
        <p:spPr bwMode="auto">
          <a:xfrm>
            <a:off x="3238500" y="3844027"/>
            <a:ext cx="2959806" cy="34572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r>
              <a:rPr lang="en-US" altLang="zh-CN" sz="1556">
                <a:latin typeface="微软雅黑" panose="020B0503020204020204" pitchFamily="34" charset="-122"/>
                <a:ea typeface="微软雅黑" panose="020B0503020204020204" pitchFamily="34" charset="-122"/>
              </a:rPr>
              <a:t>Files and Access Methods</a:t>
            </a:r>
          </a:p>
        </p:txBody>
      </p:sp>
      <p:sp>
        <p:nvSpPr>
          <p:cNvPr id="19480" name="Rectangle 25"/>
          <p:cNvSpPr>
            <a:spLocks noChangeArrowheads="1"/>
          </p:cNvSpPr>
          <p:nvPr/>
        </p:nvSpPr>
        <p:spPr bwMode="auto">
          <a:xfrm>
            <a:off x="3238500" y="4475499"/>
            <a:ext cx="2959806" cy="34572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hangingPunct="1">
              <a:defRPr/>
            </a:pPr>
            <a:r>
              <a:rPr lang="en-US" altLang="zh-CN" sz="1556">
                <a:latin typeface="微软雅黑" panose="020B0503020204020204" pitchFamily="34" charset="-122"/>
                <a:ea typeface="微软雅黑" panose="020B0503020204020204" pitchFamily="34" charset="-122"/>
              </a:rPr>
              <a:t>Buffer Manager</a:t>
            </a:r>
          </a:p>
        </p:txBody>
      </p:sp>
      <p:sp>
        <p:nvSpPr>
          <p:cNvPr id="19481" name="Rectangle 26"/>
          <p:cNvSpPr>
            <a:spLocks noChangeArrowheads="1"/>
          </p:cNvSpPr>
          <p:nvPr/>
        </p:nvSpPr>
        <p:spPr bwMode="auto">
          <a:xfrm>
            <a:off x="3238500" y="5121083"/>
            <a:ext cx="2959806" cy="349250"/>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hangingPunct="1">
              <a:defRPr/>
            </a:pPr>
            <a:r>
              <a:rPr lang="en-US" altLang="zh-CN" sz="1556">
                <a:latin typeface="微软雅黑" panose="020B0503020204020204" pitchFamily="34" charset="-122"/>
                <a:ea typeface="微软雅黑" panose="020B0503020204020204" pitchFamily="34" charset="-122"/>
              </a:rPr>
              <a:t>Disk Space Manager</a:t>
            </a:r>
          </a:p>
        </p:txBody>
      </p:sp>
      <p:sp>
        <p:nvSpPr>
          <p:cNvPr id="19482" name="Line 27"/>
          <p:cNvSpPr>
            <a:spLocks noChangeShapeType="1"/>
          </p:cNvSpPr>
          <p:nvPr/>
        </p:nvSpPr>
        <p:spPr bwMode="auto">
          <a:xfrm>
            <a:off x="2898070" y="5290415"/>
            <a:ext cx="321028"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222">
              <a:latin typeface="微软雅黑" panose="020B0503020204020204" pitchFamily="34" charset="-122"/>
              <a:ea typeface="微软雅黑" panose="020B0503020204020204" pitchFamily="34" charset="-122"/>
            </a:endParaRPr>
          </a:p>
        </p:txBody>
      </p:sp>
      <p:sp>
        <p:nvSpPr>
          <p:cNvPr id="19483" name="Line 28"/>
          <p:cNvSpPr>
            <a:spLocks noChangeShapeType="1"/>
          </p:cNvSpPr>
          <p:nvPr/>
        </p:nvSpPr>
        <p:spPr bwMode="auto">
          <a:xfrm>
            <a:off x="2917473" y="4655415"/>
            <a:ext cx="321028"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222">
              <a:latin typeface="微软雅黑" panose="020B0503020204020204" pitchFamily="34" charset="-122"/>
              <a:ea typeface="微软雅黑" panose="020B0503020204020204" pitchFamily="34" charset="-122"/>
            </a:endParaRPr>
          </a:p>
        </p:txBody>
      </p:sp>
      <p:sp>
        <p:nvSpPr>
          <p:cNvPr id="19484" name="Line 29"/>
          <p:cNvSpPr>
            <a:spLocks noChangeShapeType="1"/>
          </p:cNvSpPr>
          <p:nvPr/>
        </p:nvSpPr>
        <p:spPr bwMode="auto">
          <a:xfrm>
            <a:off x="2917473" y="4016888"/>
            <a:ext cx="321028"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222">
              <a:latin typeface="微软雅黑" panose="020B0503020204020204" pitchFamily="34" charset="-122"/>
              <a:ea typeface="微软雅黑" panose="020B0503020204020204" pitchFamily="34" charset="-122"/>
            </a:endParaRPr>
          </a:p>
        </p:txBody>
      </p:sp>
      <p:sp>
        <p:nvSpPr>
          <p:cNvPr id="19485" name="Rectangle 30"/>
          <p:cNvSpPr>
            <a:spLocks noChangeArrowheads="1"/>
          </p:cNvSpPr>
          <p:nvPr/>
        </p:nvSpPr>
        <p:spPr bwMode="auto">
          <a:xfrm>
            <a:off x="6549320" y="3787583"/>
            <a:ext cx="1135944" cy="1682750"/>
          </a:xfrm>
          <a:prstGeom prst="rect">
            <a:avLst/>
          </a:prstGeom>
          <a:solidFill>
            <a:schemeClr val="accent2">
              <a:lumMod val="40000"/>
              <a:lumOff val="6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r>
              <a:rPr lang="zh-CN" altLang="en-US" sz="1556" dirty="0">
                <a:latin typeface="微软雅黑" panose="020B0503020204020204" pitchFamily="34" charset="-122"/>
                <a:ea typeface="微软雅黑" panose="020B0503020204020204" pitchFamily="34" charset="-122"/>
              </a:rPr>
              <a:t>恢复管理</a:t>
            </a:r>
            <a:endParaRPr lang="en-US" altLang="zh-CN" sz="1556" dirty="0">
              <a:latin typeface="微软雅黑" panose="020B0503020204020204" pitchFamily="34" charset="-122"/>
              <a:ea typeface="微软雅黑" panose="020B0503020204020204" pitchFamily="34" charset="-122"/>
            </a:endParaRPr>
          </a:p>
          <a:p>
            <a:pPr algn="ctr" eaLnBrk="1" hangingPunct="1">
              <a:defRPr/>
            </a:pPr>
            <a:r>
              <a:rPr lang="en-US" altLang="zh-CN" sz="1556" dirty="0">
                <a:latin typeface="微软雅黑" panose="020B0503020204020204" pitchFamily="34" charset="-122"/>
                <a:ea typeface="微软雅黑" panose="020B0503020204020204" pitchFamily="34" charset="-122"/>
              </a:rPr>
              <a:t>Recovery</a:t>
            </a:r>
          </a:p>
          <a:p>
            <a:pPr algn="ctr" eaLnBrk="1" hangingPunct="1">
              <a:defRPr/>
            </a:pPr>
            <a:r>
              <a:rPr lang="en-US" altLang="zh-CN" sz="1556" dirty="0">
                <a:latin typeface="微软雅黑" panose="020B0503020204020204" pitchFamily="34" charset="-122"/>
                <a:ea typeface="微软雅黑" panose="020B0503020204020204" pitchFamily="34" charset="-122"/>
              </a:rPr>
              <a:t>Manager</a:t>
            </a:r>
          </a:p>
        </p:txBody>
      </p:sp>
      <p:sp>
        <p:nvSpPr>
          <p:cNvPr id="19486" name="Line 31"/>
          <p:cNvSpPr>
            <a:spLocks noChangeShapeType="1"/>
          </p:cNvSpPr>
          <p:nvPr/>
        </p:nvSpPr>
        <p:spPr bwMode="auto">
          <a:xfrm>
            <a:off x="6196543" y="5302606"/>
            <a:ext cx="321028"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222">
              <a:latin typeface="微软雅黑" panose="020B0503020204020204" pitchFamily="34" charset="-122"/>
              <a:ea typeface="微软雅黑" panose="020B0503020204020204" pitchFamily="34" charset="-122"/>
            </a:endParaRPr>
          </a:p>
        </p:txBody>
      </p:sp>
      <p:sp>
        <p:nvSpPr>
          <p:cNvPr id="19487" name="Line 32"/>
          <p:cNvSpPr>
            <a:spLocks noChangeShapeType="1"/>
          </p:cNvSpPr>
          <p:nvPr/>
        </p:nvSpPr>
        <p:spPr bwMode="auto">
          <a:xfrm>
            <a:off x="6196543" y="4635077"/>
            <a:ext cx="321028"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222">
              <a:latin typeface="微软雅黑" panose="020B0503020204020204" pitchFamily="34" charset="-122"/>
              <a:ea typeface="微软雅黑" panose="020B0503020204020204" pitchFamily="34" charset="-122"/>
            </a:endParaRPr>
          </a:p>
        </p:txBody>
      </p:sp>
      <p:sp>
        <p:nvSpPr>
          <p:cNvPr id="19488" name="Line 33"/>
          <p:cNvSpPr>
            <a:spLocks noChangeShapeType="1"/>
          </p:cNvSpPr>
          <p:nvPr/>
        </p:nvSpPr>
        <p:spPr bwMode="auto">
          <a:xfrm>
            <a:off x="6196543" y="3999249"/>
            <a:ext cx="321028"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222">
              <a:latin typeface="微软雅黑" panose="020B0503020204020204" pitchFamily="34" charset="-122"/>
              <a:ea typeface="微软雅黑" panose="020B0503020204020204" pitchFamily="34" charset="-122"/>
            </a:endParaRPr>
          </a:p>
        </p:txBody>
      </p:sp>
      <p:sp>
        <p:nvSpPr>
          <p:cNvPr id="19489" name="AutoShape 34"/>
          <p:cNvSpPr>
            <a:spLocks noChangeArrowheads="1"/>
          </p:cNvSpPr>
          <p:nvPr/>
        </p:nvSpPr>
        <p:spPr bwMode="auto">
          <a:xfrm>
            <a:off x="8117417" y="2799805"/>
            <a:ext cx="1680987" cy="2331861"/>
          </a:xfrm>
          <a:prstGeom prst="can">
            <a:avLst>
              <a:gd name="adj" fmla="val 25163"/>
            </a:avLst>
          </a:prstGeom>
          <a:solidFill>
            <a:schemeClr val="accent6">
              <a:lumMod val="7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endParaRPr lang="zh-CN" altLang="zh-CN" sz="1778">
              <a:latin typeface="微软雅黑" panose="020B0503020204020204" pitchFamily="34" charset="-122"/>
              <a:ea typeface="微软雅黑" panose="020B0503020204020204" pitchFamily="34" charset="-122"/>
            </a:endParaRPr>
          </a:p>
        </p:txBody>
      </p:sp>
      <p:sp>
        <p:nvSpPr>
          <p:cNvPr id="10274" name="Text Box 35"/>
          <p:cNvSpPr txBox="1">
            <a:spLocks noChangeArrowheads="1"/>
          </p:cNvSpPr>
          <p:nvPr/>
        </p:nvSpPr>
        <p:spPr bwMode="auto">
          <a:xfrm>
            <a:off x="8277931" y="3311333"/>
            <a:ext cx="1188146"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556" dirty="0">
                <a:latin typeface="微软雅黑" panose="020B0503020204020204" pitchFamily="34" charset="-122"/>
                <a:ea typeface="微软雅黑" panose="020B0503020204020204" pitchFamily="34" charset="-122"/>
              </a:rPr>
              <a:t>Index Files</a:t>
            </a:r>
          </a:p>
        </p:txBody>
      </p:sp>
      <p:sp>
        <p:nvSpPr>
          <p:cNvPr id="10275" name="Text Box 36"/>
          <p:cNvSpPr txBox="1">
            <a:spLocks noChangeArrowheads="1"/>
          </p:cNvSpPr>
          <p:nvPr/>
        </p:nvSpPr>
        <p:spPr bwMode="auto">
          <a:xfrm>
            <a:off x="8277932" y="3731138"/>
            <a:ext cx="1109599" cy="33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556" dirty="0">
                <a:latin typeface="微软雅黑" panose="020B0503020204020204" pitchFamily="34" charset="-122"/>
                <a:ea typeface="微软雅黑" panose="020B0503020204020204" pitchFamily="34" charset="-122"/>
              </a:rPr>
              <a:t>Data Files</a:t>
            </a:r>
          </a:p>
        </p:txBody>
      </p:sp>
      <p:sp>
        <p:nvSpPr>
          <p:cNvPr id="10276" name="Text Box 37"/>
          <p:cNvSpPr txBox="1">
            <a:spLocks noChangeArrowheads="1"/>
          </p:cNvSpPr>
          <p:nvPr/>
        </p:nvSpPr>
        <p:spPr bwMode="auto">
          <a:xfrm>
            <a:off x="8436682" y="4299110"/>
            <a:ext cx="920445" cy="571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556" dirty="0">
                <a:latin typeface="微软雅黑" panose="020B0503020204020204" pitchFamily="34" charset="-122"/>
                <a:ea typeface="微软雅黑" panose="020B0503020204020204" pitchFamily="34" charset="-122"/>
              </a:rPr>
              <a:t>System</a:t>
            </a:r>
          </a:p>
          <a:p>
            <a:pPr eaLnBrk="1" hangingPunct="1"/>
            <a:r>
              <a:rPr lang="en-US" altLang="zh-CN" sz="1556" dirty="0">
                <a:latin typeface="微软雅黑" panose="020B0503020204020204" pitchFamily="34" charset="-122"/>
                <a:ea typeface="微软雅黑" panose="020B0503020204020204" pitchFamily="34" charset="-122"/>
              </a:rPr>
              <a:t>Catalog</a:t>
            </a:r>
          </a:p>
        </p:txBody>
      </p:sp>
      <p:sp>
        <p:nvSpPr>
          <p:cNvPr id="10277" name="Text Box 38"/>
          <p:cNvSpPr txBox="1">
            <a:spLocks noChangeArrowheads="1"/>
          </p:cNvSpPr>
          <p:nvPr/>
        </p:nvSpPr>
        <p:spPr bwMode="auto">
          <a:xfrm>
            <a:off x="8489582" y="5121083"/>
            <a:ext cx="867545"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1778" dirty="0">
                <a:latin typeface="微软雅黑" panose="020B0503020204020204" pitchFamily="34" charset="-122"/>
                <a:ea typeface="微软雅黑" panose="020B0503020204020204" pitchFamily="34" charset="-122"/>
              </a:rPr>
              <a:t>数据库</a:t>
            </a:r>
            <a:endParaRPr lang="en-US" altLang="zh-CN" sz="1778" dirty="0">
              <a:latin typeface="微软雅黑" panose="020B0503020204020204" pitchFamily="34" charset="-122"/>
              <a:ea typeface="微软雅黑" panose="020B0503020204020204" pitchFamily="34" charset="-122"/>
            </a:endParaRPr>
          </a:p>
        </p:txBody>
      </p:sp>
      <p:sp>
        <p:nvSpPr>
          <p:cNvPr id="19494" name="AutoShape 39"/>
          <p:cNvSpPr>
            <a:spLocks noChangeArrowheads="1"/>
          </p:cNvSpPr>
          <p:nvPr/>
        </p:nvSpPr>
        <p:spPr bwMode="auto">
          <a:xfrm>
            <a:off x="7796389" y="3999249"/>
            <a:ext cx="321028" cy="190500"/>
          </a:xfrm>
          <a:prstGeom prst="leftRightArrow">
            <a:avLst>
              <a:gd name="adj1" fmla="val 50000"/>
              <a:gd name="adj2" fmla="val 29608"/>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222">
              <a:latin typeface="微软雅黑" panose="020B0503020204020204" pitchFamily="34" charset="-122"/>
              <a:ea typeface="微软雅黑" panose="020B0503020204020204" pitchFamily="34" charset="-122"/>
            </a:endParaRPr>
          </a:p>
        </p:txBody>
      </p:sp>
      <p:sp>
        <p:nvSpPr>
          <p:cNvPr id="19495" name="Line 40"/>
          <p:cNvSpPr>
            <a:spLocks noChangeShapeType="1"/>
          </p:cNvSpPr>
          <p:nvPr/>
        </p:nvSpPr>
        <p:spPr bwMode="auto">
          <a:xfrm>
            <a:off x="4526139" y="3628833"/>
            <a:ext cx="0" cy="215194"/>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667">
              <a:latin typeface="微软雅黑" panose="020B0503020204020204" pitchFamily="34" charset="-122"/>
              <a:ea typeface="微软雅黑" panose="020B0503020204020204" pitchFamily="34" charset="-122"/>
            </a:endParaRPr>
          </a:p>
        </p:txBody>
      </p:sp>
      <p:sp>
        <p:nvSpPr>
          <p:cNvPr id="1028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数据库通用架构</a:t>
            </a:r>
          </a:p>
        </p:txBody>
      </p:sp>
      <p:sp>
        <p:nvSpPr>
          <p:cNvPr id="43" name="Line 40"/>
          <p:cNvSpPr>
            <a:spLocks noChangeShapeType="1"/>
          </p:cNvSpPr>
          <p:nvPr/>
        </p:nvSpPr>
        <p:spPr bwMode="auto">
          <a:xfrm flipH="1">
            <a:off x="4526139" y="4189749"/>
            <a:ext cx="0" cy="292806"/>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667">
              <a:latin typeface="微软雅黑" panose="020B0503020204020204" pitchFamily="34" charset="-122"/>
              <a:ea typeface="微软雅黑" panose="020B0503020204020204" pitchFamily="34" charset="-122"/>
            </a:endParaRPr>
          </a:p>
        </p:txBody>
      </p:sp>
      <p:sp>
        <p:nvSpPr>
          <p:cNvPr id="44" name="Line 40"/>
          <p:cNvSpPr>
            <a:spLocks noChangeShapeType="1"/>
          </p:cNvSpPr>
          <p:nvPr/>
        </p:nvSpPr>
        <p:spPr bwMode="auto">
          <a:xfrm>
            <a:off x="4526139" y="4821221"/>
            <a:ext cx="0" cy="310444"/>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667">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关系代数表达式的优化算法 </a:t>
            </a:r>
          </a:p>
        </p:txBody>
      </p:sp>
      <p:sp>
        <p:nvSpPr>
          <p:cNvPr id="243715" name="Rectangle 3"/>
          <p:cNvSpPr>
            <a:spLocks noGrp="1" noChangeArrowheads="1"/>
          </p:cNvSpPr>
          <p:nvPr>
            <p:ph sz="quarter" idx="10"/>
          </p:nvPr>
        </p:nvSpPr>
        <p:spPr bwMode="auto"/>
        <p:txBody>
          <a:bodyPr/>
          <a:lstStyle/>
          <a:p>
            <a:pPr marL="0" indent="0" eaLnBrk="1" hangingPunct="1">
              <a:lnSpc>
                <a:spcPts val="2900"/>
              </a:lnSpc>
              <a:buNone/>
              <a:defRPr/>
            </a:pPr>
            <a:r>
              <a:rPr lang="zh-CN" altLang="en-US" sz="2222" dirty="0"/>
              <a:t>（</a:t>
            </a:r>
            <a:r>
              <a:rPr lang="en-US" altLang="zh-CN" sz="2222" dirty="0"/>
              <a:t>1</a:t>
            </a:r>
            <a:r>
              <a:rPr lang="zh-CN" altLang="en-US" sz="2222" dirty="0"/>
              <a:t>）</a:t>
            </a:r>
            <a:r>
              <a:rPr lang="zh-CN" altLang="en-US" sz="2222" dirty="0">
                <a:highlight>
                  <a:srgbClr val="FFFF00"/>
                </a:highlight>
              </a:rPr>
              <a:t>分解选择运算</a:t>
            </a:r>
          </a:p>
          <a:p>
            <a:pPr marL="799034" lvl="1" indent="0" eaLnBrk="1" hangingPunct="1">
              <a:lnSpc>
                <a:spcPts val="2900"/>
              </a:lnSpc>
              <a:defRPr/>
            </a:pPr>
            <a:r>
              <a:rPr lang="zh-CN" altLang="en-US" sz="1778" dirty="0"/>
              <a:t>    利用规则</a:t>
            </a:r>
            <a:r>
              <a:rPr lang="en-US" altLang="zh-CN" sz="1778" dirty="0"/>
              <a:t>4</a:t>
            </a:r>
            <a:r>
              <a:rPr lang="zh-CN" altLang="en-US" sz="1778" dirty="0"/>
              <a:t>把形如</a:t>
            </a:r>
            <a:r>
              <a:rPr lang="en-US" altLang="zh-CN" sz="1778" dirty="0"/>
              <a:t>б</a:t>
            </a:r>
            <a:r>
              <a:rPr lang="en-US" altLang="zh-CN" sz="1778" baseline="-25000" dirty="0"/>
              <a:t>F1 ∧F2 ∧ … ∧ </a:t>
            </a:r>
            <a:r>
              <a:rPr lang="en-US" altLang="zh-CN" sz="1778" baseline="-25000" dirty="0" err="1"/>
              <a:t>Fn</a:t>
            </a:r>
            <a:r>
              <a:rPr lang="en-US" altLang="zh-CN" sz="1778" baseline="-25000" dirty="0"/>
              <a:t> </a:t>
            </a:r>
            <a:r>
              <a:rPr lang="en-US" altLang="zh-CN" sz="1778" dirty="0"/>
              <a:t>(E)</a:t>
            </a:r>
            <a:r>
              <a:rPr lang="zh-CN" altLang="en-US" sz="1778" dirty="0"/>
              <a:t>变换为</a:t>
            </a:r>
            <a:r>
              <a:rPr lang="en-US" altLang="zh-CN" sz="1778" dirty="0"/>
              <a:t>б</a:t>
            </a:r>
            <a:r>
              <a:rPr lang="en-US" altLang="zh-CN" sz="1778" baseline="-25000" dirty="0"/>
              <a:t>F1</a:t>
            </a:r>
            <a:r>
              <a:rPr lang="en-US" altLang="zh-CN" sz="1778" dirty="0"/>
              <a:t> (б</a:t>
            </a:r>
            <a:r>
              <a:rPr lang="en-US" altLang="zh-CN" sz="1778" baseline="-25000" dirty="0"/>
              <a:t>F2</a:t>
            </a:r>
            <a:r>
              <a:rPr lang="en-US" altLang="zh-CN" sz="1778" dirty="0"/>
              <a:t>(…  (</a:t>
            </a:r>
            <a:r>
              <a:rPr lang="en-US" altLang="zh-CN" sz="1778" dirty="0" err="1"/>
              <a:t>б</a:t>
            </a:r>
            <a:r>
              <a:rPr lang="en-US" altLang="zh-CN" sz="1778" baseline="-25000" dirty="0" err="1"/>
              <a:t>Fn</a:t>
            </a:r>
            <a:r>
              <a:rPr lang="en-US" altLang="zh-CN" sz="1778" dirty="0"/>
              <a:t>(E))…  )) </a:t>
            </a:r>
          </a:p>
          <a:p>
            <a:pPr marL="0" indent="0" eaLnBrk="1" hangingPunct="1">
              <a:lnSpc>
                <a:spcPts val="2900"/>
              </a:lnSpc>
              <a:buNone/>
              <a:defRPr/>
            </a:pPr>
            <a:r>
              <a:rPr lang="zh-CN" altLang="en-US" sz="2222" dirty="0"/>
              <a:t>（</a:t>
            </a:r>
            <a:r>
              <a:rPr lang="en-US" altLang="zh-CN" sz="2222" dirty="0"/>
              <a:t>2</a:t>
            </a:r>
            <a:r>
              <a:rPr lang="zh-CN" altLang="en-US" sz="2222" dirty="0"/>
              <a:t>）</a:t>
            </a:r>
            <a:r>
              <a:rPr lang="zh-CN" altLang="en-US" sz="2222" dirty="0">
                <a:highlight>
                  <a:srgbClr val="FFFF00"/>
                </a:highlight>
              </a:rPr>
              <a:t>通过交换选择运算，将其尽可能移到叶端</a:t>
            </a:r>
          </a:p>
          <a:p>
            <a:pPr marL="799034" lvl="1" indent="0" eaLnBrk="1" hangingPunct="1">
              <a:lnSpc>
                <a:spcPts val="2900"/>
              </a:lnSpc>
              <a:defRPr/>
            </a:pPr>
            <a:r>
              <a:rPr lang="zh-CN" altLang="en-US" sz="1778" dirty="0"/>
              <a:t>    对每一个选择，利用规则</a:t>
            </a:r>
            <a:r>
              <a:rPr lang="en-US" altLang="zh-CN" sz="1778" dirty="0"/>
              <a:t>4</a:t>
            </a:r>
            <a:r>
              <a:rPr lang="zh-CN" altLang="en-US" sz="1778" dirty="0"/>
              <a:t>～</a:t>
            </a:r>
            <a:r>
              <a:rPr lang="en-US" altLang="zh-CN" sz="1778" dirty="0"/>
              <a:t>8</a:t>
            </a:r>
            <a:r>
              <a:rPr lang="zh-CN" altLang="en-US" sz="1778" dirty="0"/>
              <a:t>尽可能把它移到树的叶端。</a:t>
            </a:r>
          </a:p>
          <a:p>
            <a:pPr marL="0" indent="0" eaLnBrk="1" hangingPunct="1">
              <a:lnSpc>
                <a:spcPts val="2900"/>
              </a:lnSpc>
              <a:buNone/>
              <a:defRPr/>
            </a:pPr>
            <a:r>
              <a:rPr lang="zh-CN" altLang="en-US" sz="2222" dirty="0"/>
              <a:t>（</a:t>
            </a:r>
            <a:r>
              <a:rPr lang="en-US" altLang="zh-CN" sz="2222" dirty="0"/>
              <a:t>3</a:t>
            </a:r>
            <a:r>
              <a:rPr lang="zh-CN" altLang="en-US" sz="2222" dirty="0"/>
              <a:t>）</a:t>
            </a:r>
            <a:r>
              <a:rPr lang="zh-CN" altLang="en-US" sz="2222" dirty="0">
                <a:highlight>
                  <a:srgbClr val="FFFF00"/>
                </a:highlight>
              </a:rPr>
              <a:t>通过交换投影运算，将其尽可能移到叶端</a:t>
            </a:r>
          </a:p>
          <a:p>
            <a:pPr marL="799034" lvl="1" indent="0" eaLnBrk="1" hangingPunct="1">
              <a:lnSpc>
                <a:spcPts val="2900"/>
              </a:lnSpc>
              <a:defRPr/>
            </a:pPr>
            <a:r>
              <a:rPr lang="zh-CN" altLang="en-US" sz="1778" dirty="0"/>
              <a:t>   对每一个投影利用规则</a:t>
            </a:r>
            <a:r>
              <a:rPr lang="en-US" altLang="zh-CN" sz="1778" dirty="0"/>
              <a:t>3</a:t>
            </a:r>
            <a:r>
              <a:rPr lang="zh-CN" altLang="en-US" sz="1778" dirty="0"/>
              <a:t>，</a:t>
            </a:r>
            <a:r>
              <a:rPr lang="en-US" altLang="zh-CN" sz="1778" dirty="0"/>
              <a:t>9</a:t>
            </a:r>
            <a:r>
              <a:rPr lang="zh-CN" altLang="en-US" sz="1778" dirty="0"/>
              <a:t>，</a:t>
            </a:r>
            <a:r>
              <a:rPr lang="en-US" altLang="zh-CN" sz="1778" dirty="0"/>
              <a:t>l0</a:t>
            </a:r>
            <a:r>
              <a:rPr lang="zh-CN" altLang="en-US" sz="1778" dirty="0"/>
              <a:t>，</a:t>
            </a:r>
            <a:r>
              <a:rPr lang="en-US" altLang="zh-CN" sz="1778" dirty="0"/>
              <a:t>5</a:t>
            </a:r>
            <a:r>
              <a:rPr lang="zh-CN" altLang="en-US" sz="1778" dirty="0"/>
              <a:t>中的一般形式尽可能把它移向树的叶端。 </a:t>
            </a:r>
          </a:p>
          <a:p>
            <a:pPr marL="0" indent="0" eaLnBrk="1" hangingPunct="1">
              <a:lnSpc>
                <a:spcPts val="2900"/>
              </a:lnSpc>
              <a:buNone/>
              <a:defRPr/>
            </a:pPr>
            <a:r>
              <a:rPr lang="zh-CN" altLang="en-US" sz="2222" dirty="0"/>
              <a:t>（</a:t>
            </a:r>
            <a:r>
              <a:rPr lang="en-US" altLang="zh-CN" sz="2222" dirty="0"/>
              <a:t>4</a:t>
            </a:r>
            <a:r>
              <a:rPr lang="zh-CN" altLang="en-US" sz="2222" dirty="0"/>
              <a:t>）</a:t>
            </a:r>
            <a:r>
              <a:rPr lang="zh-CN" altLang="en-US" sz="2222" dirty="0">
                <a:highlight>
                  <a:srgbClr val="FFFF00"/>
                </a:highlight>
              </a:rPr>
              <a:t>合并串接的选择和投影，以便能同时执行或在一次扫描中完成</a:t>
            </a:r>
          </a:p>
          <a:p>
            <a:pPr marL="897811" lvl="1" indent="-204609" eaLnBrk="1" hangingPunct="1">
              <a:lnSpc>
                <a:spcPts val="2900"/>
              </a:lnSpc>
              <a:defRPr/>
            </a:pPr>
            <a:r>
              <a:rPr lang="zh-CN" altLang="en-US" sz="1778" dirty="0"/>
              <a:t>利用规则</a:t>
            </a:r>
            <a:r>
              <a:rPr lang="en-US" altLang="zh-CN" sz="1778" dirty="0"/>
              <a:t>3</a:t>
            </a:r>
            <a:r>
              <a:rPr lang="zh-CN" altLang="en-US" sz="1778" dirty="0"/>
              <a:t>～</a:t>
            </a:r>
            <a:r>
              <a:rPr lang="en-US" altLang="zh-CN" sz="1778" dirty="0"/>
              <a:t>5</a:t>
            </a:r>
            <a:r>
              <a:rPr lang="zh-CN" altLang="en-US" sz="1778" dirty="0"/>
              <a:t>把选择和投影的串接合并成单个选择单个投影或一个选择后跟一个投影。</a:t>
            </a:r>
          </a:p>
          <a:p>
            <a:pPr marL="897811" lvl="1" indent="-204609" eaLnBrk="1" hangingPunct="1">
              <a:lnSpc>
                <a:spcPts val="2900"/>
              </a:lnSpc>
              <a:defRPr/>
            </a:pPr>
            <a:r>
              <a:rPr lang="zh-CN" altLang="en-US" sz="1778" dirty="0"/>
              <a:t>使多个选择或投影能同时执行，或在一次扫描中全部完成</a:t>
            </a:r>
          </a:p>
          <a:p>
            <a:pPr marL="897811" lvl="1" indent="-204609" eaLnBrk="1" hangingPunct="1">
              <a:lnSpc>
                <a:spcPts val="2900"/>
              </a:lnSpc>
              <a:defRPr/>
            </a:pPr>
            <a:r>
              <a:rPr lang="zh-CN" altLang="en-US" sz="1778" dirty="0"/>
              <a:t>尽管这种变换似乎违背“投影尽可能早做”的原则，但这样做效率更高。 </a:t>
            </a:r>
          </a:p>
          <a:p>
            <a:pPr marL="0" indent="0" eaLnBrk="1" hangingPunct="1">
              <a:lnSpc>
                <a:spcPts val="2900"/>
              </a:lnSpc>
              <a:buNone/>
              <a:defRPr/>
            </a:pPr>
            <a:endParaRPr lang="en-US" altLang="zh-CN" sz="2111" dirty="0"/>
          </a:p>
        </p:txBody>
      </p:sp>
    </p:spTree>
  </p:cSld>
  <p:clrMapOvr>
    <a:masterClrMapping/>
  </p:clrMapOvr>
  <p:transition advTm="109595">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关系代数表达式的优化算法</a:t>
            </a:r>
          </a:p>
        </p:txBody>
      </p:sp>
      <p:sp>
        <p:nvSpPr>
          <p:cNvPr id="246787" name="Rectangle 3"/>
          <p:cNvSpPr>
            <a:spLocks noGrp="1" noChangeArrowheads="1"/>
          </p:cNvSpPr>
          <p:nvPr>
            <p:ph sz="quarter" idx="10"/>
          </p:nvPr>
        </p:nvSpPr>
        <p:spPr bwMode="auto"/>
        <p:txBody>
          <a:bodyPr/>
          <a:lstStyle/>
          <a:p>
            <a:pPr marL="0" indent="0" eaLnBrk="1" hangingPunct="1">
              <a:lnSpc>
                <a:spcPct val="150000"/>
              </a:lnSpc>
              <a:buNone/>
              <a:defRPr/>
            </a:pPr>
            <a:r>
              <a:rPr lang="zh-CN" altLang="en-US" sz="2222" dirty="0"/>
              <a:t>（</a:t>
            </a:r>
            <a:r>
              <a:rPr lang="en-US" altLang="zh-CN" sz="2222" dirty="0"/>
              <a:t>5</a:t>
            </a:r>
            <a:r>
              <a:rPr lang="zh-CN" altLang="en-US" sz="2222" dirty="0"/>
              <a:t>）</a:t>
            </a:r>
            <a:r>
              <a:rPr lang="zh-CN" altLang="en-US" sz="2222" dirty="0">
                <a:highlight>
                  <a:srgbClr val="FFFF00"/>
                </a:highlight>
              </a:rPr>
              <a:t>对内结点分组</a:t>
            </a:r>
          </a:p>
          <a:p>
            <a:pPr lvl="1" eaLnBrk="1" hangingPunct="1">
              <a:lnSpc>
                <a:spcPct val="150000"/>
              </a:lnSpc>
              <a:buFont typeface="Calibri" panose="020F0502020204030204" pitchFamily="34" charset="0"/>
              <a:buChar char="⁻"/>
              <a:defRPr/>
            </a:pPr>
            <a:r>
              <a:rPr lang="zh-CN" altLang="en-US" sz="1778" dirty="0"/>
              <a:t>把上述得到的语法树的内节点分组。每一双目运算</a:t>
            </a:r>
            <a:r>
              <a:rPr lang="en-US" altLang="zh-CN" sz="1778" dirty="0"/>
              <a:t>(×</a:t>
            </a:r>
            <a:r>
              <a:rPr lang="zh-CN" altLang="en-US" sz="1778" dirty="0"/>
              <a:t>，  ，∪，</a:t>
            </a:r>
            <a:r>
              <a:rPr lang="en-US" altLang="zh-CN" sz="1778" dirty="0"/>
              <a:t>-)</a:t>
            </a:r>
            <a:r>
              <a:rPr lang="zh-CN" altLang="en-US" sz="1778" dirty="0"/>
              <a:t>和它所有的直接祖先为一组</a:t>
            </a:r>
            <a:r>
              <a:rPr lang="en-US" altLang="zh-CN" sz="1778" dirty="0"/>
              <a:t>(</a:t>
            </a:r>
            <a:r>
              <a:rPr lang="zh-CN" altLang="en-US" sz="1778" dirty="0"/>
              <a:t>这些直接祖先是</a:t>
            </a:r>
            <a:r>
              <a:rPr lang="en-US" altLang="zh-CN" sz="1778" dirty="0"/>
              <a:t>б</a:t>
            </a:r>
            <a:r>
              <a:rPr lang="zh-CN" altLang="en-US" sz="1778" dirty="0"/>
              <a:t>，</a:t>
            </a:r>
            <a:r>
              <a:rPr lang="en-US" altLang="zh-CN" sz="1778" dirty="0"/>
              <a:t>π</a:t>
            </a:r>
            <a:r>
              <a:rPr lang="zh-CN" altLang="en-US" sz="1778" dirty="0"/>
              <a:t>运算</a:t>
            </a:r>
            <a:r>
              <a:rPr lang="en-US" altLang="zh-CN" sz="1778" dirty="0"/>
              <a:t>)</a:t>
            </a:r>
            <a:r>
              <a:rPr lang="zh-CN" altLang="en-US" sz="1778" dirty="0"/>
              <a:t>。</a:t>
            </a:r>
          </a:p>
          <a:p>
            <a:pPr lvl="1" eaLnBrk="1" hangingPunct="1">
              <a:lnSpc>
                <a:spcPct val="150000"/>
              </a:lnSpc>
              <a:buFont typeface="Calibri" panose="020F0502020204030204" pitchFamily="34" charset="0"/>
              <a:buChar char="⁻"/>
              <a:defRPr/>
            </a:pPr>
            <a:r>
              <a:rPr lang="zh-CN" altLang="en-US" sz="1778" dirty="0"/>
              <a:t>如果其后代直到叶子全是单目运算，则也将它们并入该组，但当双目运算是笛卡尔积</a:t>
            </a:r>
            <a:r>
              <a:rPr lang="en-US" altLang="zh-CN" sz="1778" dirty="0"/>
              <a:t>(×)</a:t>
            </a:r>
            <a:r>
              <a:rPr lang="zh-CN" altLang="en-US" sz="1778" dirty="0"/>
              <a:t>，而且其后的选择不能与它结合为等值连接时除外。把这些单目运算单独分为一组。 </a:t>
            </a:r>
            <a:endParaRPr lang="en-US" altLang="zh-CN" sz="1778" dirty="0"/>
          </a:p>
          <a:p>
            <a:pPr marL="0" indent="0" eaLnBrk="1" hangingPunct="1">
              <a:lnSpc>
                <a:spcPct val="150000"/>
              </a:lnSpc>
              <a:buNone/>
              <a:defRPr/>
            </a:pPr>
            <a:r>
              <a:rPr lang="zh-CN" altLang="en-US" sz="2222" dirty="0"/>
              <a:t>（</a:t>
            </a:r>
            <a:r>
              <a:rPr lang="en-US" altLang="zh-CN" sz="2222" dirty="0"/>
              <a:t>6</a:t>
            </a:r>
            <a:r>
              <a:rPr lang="zh-CN" altLang="en-US" sz="2222" dirty="0"/>
              <a:t>）</a:t>
            </a:r>
            <a:r>
              <a:rPr lang="zh-CN" altLang="en-US" sz="2222" dirty="0">
                <a:highlight>
                  <a:srgbClr val="FFFF00"/>
                </a:highlight>
              </a:rPr>
              <a:t>生成程序</a:t>
            </a:r>
          </a:p>
          <a:p>
            <a:pPr lvl="1" eaLnBrk="1" hangingPunct="1">
              <a:lnSpc>
                <a:spcPct val="150000"/>
              </a:lnSpc>
              <a:defRPr/>
            </a:pPr>
            <a:r>
              <a:rPr lang="zh-CN" altLang="en-US" sz="1778" dirty="0"/>
              <a:t>生成一个程序，每组结点的计算是程序中的一步。</a:t>
            </a:r>
          </a:p>
          <a:p>
            <a:pPr lvl="1" eaLnBrk="1" hangingPunct="1">
              <a:lnSpc>
                <a:spcPct val="150000"/>
              </a:lnSpc>
              <a:defRPr/>
            </a:pPr>
            <a:r>
              <a:rPr lang="zh-CN" altLang="en-US" sz="1778" dirty="0"/>
              <a:t>各步的顺序是任意的，只要保证任何一组的计算不会在它的后代组之前计算。 </a:t>
            </a:r>
          </a:p>
          <a:p>
            <a:pPr marL="0" indent="0" eaLnBrk="1" hangingPunct="1">
              <a:lnSpc>
                <a:spcPct val="150000"/>
              </a:lnSpc>
              <a:buNone/>
              <a:defRPr/>
            </a:pPr>
            <a:endParaRPr lang="zh-CN" altLang="en-US" sz="2111" dirty="0"/>
          </a:p>
        </p:txBody>
      </p:sp>
      <p:sp>
        <p:nvSpPr>
          <p:cNvPr id="63492" name="AutoShape 4"/>
          <p:cNvSpPr>
            <a:spLocks noChangeArrowheads="1"/>
          </p:cNvSpPr>
          <p:nvPr/>
        </p:nvSpPr>
        <p:spPr bwMode="auto">
          <a:xfrm rot="5400000">
            <a:off x="6816129" y="1553419"/>
            <a:ext cx="144639" cy="160514"/>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Tree>
  </p:cSld>
  <p:clrMapOvr>
    <a:masterClrMapping/>
  </p:clrMapOvr>
  <p:transition advTm="109595">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物理优化</a:t>
            </a:r>
          </a:p>
        </p:txBody>
      </p:sp>
      <p:sp>
        <p:nvSpPr>
          <p:cNvPr id="249859" name="Rectangle 3"/>
          <p:cNvSpPr>
            <a:spLocks noGrp="1" noChangeArrowheads="1"/>
          </p:cNvSpPr>
          <p:nvPr>
            <p:ph sz="quarter" idx="10"/>
          </p:nvPr>
        </p:nvSpPr>
        <p:spPr bwMode="auto"/>
        <p:txBody>
          <a:bodyPr/>
          <a:lstStyle/>
          <a:p>
            <a:pPr eaLnBrk="1" hangingPunct="1">
              <a:lnSpc>
                <a:spcPct val="150000"/>
              </a:lnSpc>
              <a:defRPr/>
            </a:pPr>
            <a:r>
              <a:rPr lang="zh-CN" altLang="en-US" sz="2222" dirty="0"/>
              <a:t>代数优化改变查询语句中操作的次序和组合，不涉及底层的存取路径</a:t>
            </a:r>
          </a:p>
          <a:p>
            <a:pPr eaLnBrk="1" hangingPunct="1">
              <a:lnSpc>
                <a:spcPct val="150000"/>
              </a:lnSpc>
              <a:defRPr/>
            </a:pPr>
            <a:r>
              <a:rPr lang="zh-CN" altLang="en-US" sz="2222" dirty="0"/>
              <a:t>对于一个查询语句有许多存取方案，它们的执行效率不同， 仅仅进行代数优化是不够的 </a:t>
            </a:r>
          </a:p>
          <a:p>
            <a:pPr eaLnBrk="1" hangingPunct="1">
              <a:lnSpc>
                <a:spcPct val="150000"/>
              </a:lnSpc>
              <a:defRPr/>
            </a:pPr>
            <a:r>
              <a:rPr lang="zh-CN" altLang="en-US" sz="2222" dirty="0"/>
              <a:t>物理优化就是要选择高效合理的</a:t>
            </a:r>
            <a:r>
              <a:rPr lang="zh-CN" altLang="en-US" sz="2222" b="1" dirty="0">
                <a:solidFill>
                  <a:srgbClr val="FF0000"/>
                </a:solidFill>
                <a:highlight>
                  <a:srgbClr val="FFFF00"/>
                </a:highlight>
              </a:rPr>
              <a:t>操作算法或存取路径</a:t>
            </a:r>
            <a:r>
              <a:rPr lang="zh-CN" altLang="en-US" sz="2222" dirty="0"/>
              <a:t>，求得优化的查询计划 </a:t>
            </a:r>
            <a:endParaRPr lang="en-US" altLang="zh-CN" sz="2222" dirty="0"/>
          </a:p>
          <a:p>
            <a:pPr eaLnBrk="1" hangingPunct="1">
              <a:lnSpc>
                <a:spcPct val="150000"/>
              </a:lnSpc>
              <a:defRPr/>
            </a:pPr>
            <a:endParaRPr lang="zh-CN" altLang="en-US" sz="2222" dirty="0"/>
          </a:p>
        </p:txBody>
      </p:sp>
      <p:sp>
        <p:nvSpPr>
          <p:cNvPr id="2" name="Rectangle 2">
            <a:extLst>
              <a:ext uri="{FF2B5EF4-FFF2-40B4-BE49-F238E27FC236}">
                <a16:creationId xmlns:a16="http://schemas.microsoft.com/office/drawing/2014/main" id="{A84DCE25-4FBB-5842-0AF1-20107EF58FDF}"/>
              </a:ext>
            </a:extLst>
          </p:cNvPr>
          <p:cNvSpPr txBox="1">
            <a:spLocks noChangeArrowheads="1"/>
          </p:cNvSpPr>
          <p:nvPr/>
        </p:nvSpPr>
        <p:spPr bwMode="auto">
          <a:xfrm>
            <a:off x="750422" y="3577580"/>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791979"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n-cs"/>
              </a:defRPr>
            </a:lvl1pPr>
            <a:lvl2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2pPr>
            <a:lvl3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3pPr>
            <a:lvl4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4pPr>
            <a:lvl5pPr algn="l" defTabSz="791979" rtl="0" eaLnBrk="0" fontAlgn="base" hangingPunct="0">
              <a:spcBef>
                <a:spcPct val="0"/>
              </a:spcBef>
              <a:spcAft>
                <a:spcPct val="0"/>
              </a:spcAft>
              <a:defRPr sz="1778" b="1">
                <a:solidFill>
                  <a:schemeClr val="bg1"/>
                </a:solidFill>
                <a:latin typeface="微软雅黑" pitchFamily="34" charset="-122"/>
                <a:ea typeface="微软雅黑" pitchFamily="34" charset="-122"/>
              </a:defRPr>
            </a:lvl5pPr>
            <a:lvl6pPr marL="50799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6pPr>
            <a:lvl7pPr marL="101599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7pPr>
            <a:lvl8pPr marL="1523985"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8pPr>
            <a:lvl9pPr marL="2031980" algn="l" defTabSz="791979" rtl="0" eaLnBrk="1" fontAlgn="base" hangingPunct="1">
              <a:spcBef>
                <a:spcPct val="0"/>
              </a:spcBef>
              <a:spcAft>
                <a:spcPct val="0"/>
              </a:spcAft>
              <a:defRPr sz="1778" b="1">
                <a:solidFill>
                  <a:schemeClr val="bg1"/>
                </a:solidFill>
                <a:latin typeface="微软雅黑" pitchFamily="34" charset="-122"/>
                <a:ea typeface="微软雅黑" pitchFamily="34" charset="-122"/>
              </a:defRPr>
            </a:lvl9pPr>
          </a:lstStyle>
          <a:p>
            <a:pPr eaLnBrk="1" hangingPunct="1"/>
            <a:r>
              <a:rPr lang="zh-CN" altLang="en-US"/>
              <a:t>基于启发式规则的优化</a:t>
            </a:r>
          </a:p>
        </p:txBody>
      </p:sp>
      <p:sp>
        <p:nvSpPr>
          <p:cNvPr id="3" name="Rectangle 3">
            <a:extLst>
              <a:ext uri="{FF2B5EF4-FFF2-40B4-BE49-F238E27FC236}">
                <a16:creationId xmlns:a16="http://schemas.microsoft.com/office/drawing/2014/main" id="{D683E15C-BE20-71B9-2E86-C0E4B8C7B019}"/>
              </a:ext>
            </a:extLst>
          </p:cNvPr>
          <p:cNvSpPr txBox="1">
            <a:spLocks noChangeArrowheads="1"/>
          </p:cNvSpPr>
          <p:nvPr/>
        </p:nvSpPr>
        <p:spPr bwMode="auto">
          <a:xfrm>
            <a:off x="718169" y="4240666"/>
            <a:ext cx="9001000" cy="43195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0" kern="1200">
                <a:solidFill>
                  <a:schemeClr val="bg1">
                    <a:lumMod val="50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marL="507995" indent="-507995" eaLnBrk="1" hangingPunct="1">
              <a:buFont typeface="+mj-ea"/>
              <a:buAutoNum type="circleNumDbPlain"/>
              <a:defRPr/>
            </a:pPr>
            <a:r>
              <a:rPr lang="zh-CN" altLang="en-US" sz="2222"/>
              <a:t>选择操作的启发式规则 </a:t>
            </a:r>
          </a:p>
          <a:p>
            <a:pPr marL="507995" indent="-507995" eaLnBrk="1" hangingPunct="1">
              <a:buFont typeface="+mj-ea"/>
              <a:buAutoNum type="circleNumDbPlain"/>
              <a:defRPr/>
            </a:pPr>
            <a:endParaRPr lang="zh-CN" altLang="en-US" sz="2222"/>
          </a:p>
          <a:p>
            <a:pPr marL="507995" indent="-507995" eaLnBrk="1" hangingPunct="1">
              <a:buFont typeface="+mj-ea"/>
              <a:buAutoNum type="circleNumDbPlain"/>
              <a:defRPr/>
            </a:pPr>
            <a:r>
              <a:rPr lang="zh-CN" altLang="en-US" sz="2222"/>
              <a:t>连接操作的启发式规则 </a:t>
            </a:r>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选择操作的启发式规则</a:t>
            </a:r>
            <a:endParaRPr lang="en-US" altLang="zh-CN"/>
          </a:p>
        </p:txBody>
      </p:sp>
      <p:sp>
        <p:nvSpPr>
          <p:cNvPr id="253955" name="Rectangle 3"/>
          <p:cNvSpPr>
            <a:spLocks noGrp="1" noChangeArrowheads="1"/>
          </p:cNvSpPr>
          <p:nvPr>
            <p:ph sz="quarter" idx="10"/>
          </p:nvPr>
        </p:nvSpPr>
        <p:spPr bwMode="auto"/>
        <p:txBody>
          <a:bodyPr/>
          <a:lstStyle/>
          <a:p>
            <a:pPr marL="507995" indent="-507995" eaLnBrk="1" hangingPunct="1">
              <a:lnSpc>
                <a:spcPts val="2900"/>
              </a:lnSpc>
              <a:buFont typeface="+mj-ea"/>
              <a:buAutoNum type="circleNumDbPlain"/>
              <a:defRPr/>
            </a:pPr>
            <a:r>
              <a:rPr lang="zh-CN" altLang="en-US" sz="2000" dirty="0">
                <a:highlight>
                  <a:srgbClr val="FFFF00"/>
                </a:highlight>
              </a:rPr>
              <a:t>对于小关系，使用全表顺序扫描，即使选择列上有索引 </a:t>
            </a:r>
            <a:r>
              <a:rPr lang="zh-CN" altLang="en-US" sz="2000" dirty="0"/>
              <a:t>	</a:t>
            </a:r>
          </a:p>
          <a:p>
            <a:pPr marL="507995" indent="-507995" eaLnBrk="1" hangingPunct="1">
              <a:lnSpc>
                <a:spcPts val="2900"/>
              </a:lnSpc>
              <a:buFont typeface="+mj-ea"/>
              <a:buAutoNum type="circleNumDbPlain"/>
              <a:defRPr/>
            </a:pPr>
            <a:r>
              <a:rPr lang="zh-CN" altLang="en-US" sz="2000" dirty="0">
                <a:highlight>
                  <a:srgbClr val="FFFF00"/>
                </a:highlight>
              </a:rPr>
              <a:t>对于大关系，启发式规则有：对于选择条件是主码＝值的查询，查询结果最多是一个元组，可以选择主码索引</a:t>
            </a:r>
          </a:p>
          <a:p>
            <a:pPr lvl="2">
              <a:lnSpc>
                <a:spcPts val="2900"/>
              </a:lnSpc>
              <a:defRPr/>
            </a:pPr>
            <a:r>
              <a:rPr lang="zh-CN" altLang="en-US" sz="1778" dirty="0"/>
              <a:t>一般的</a:t>
            </a:r>
            <a:r>
              <a:rPr lang="en-US" altLang="zh-CN" sz="1778" dirty="0"/>
              <a:t>RDBMS</a:t>
            </a:r>
            <a:r>
              <a:rPr lang="zh-CN" altLang="en-US" sz="1778" dirty="0"/>
              <a:t>会自动建立主码索引</a:t>
            </a:r>
            <a:endParaRPr lang="en-US" altLang="zh-CN" sz="1778" dirty="0"/>
          </a:p>
          <a:p>
            <a:pPr marL="507995" indent="-507995" eaLnBrk="1" hangingPunct="1">
              <a:lnSpc>
                <a:spcPts val="2900"/>
              </a:lnSpc>
              <a:buFont typeface="+mj-ea"/>
              <a:buAutoNum type="circleNumDbPlain" startAt="3"/>
              <a:defRPr/>
            </a:pPr>
            <a:r>
              <a:rPr lang="zh-CN" altLang="en-US" sz="2000" dirty="0">
                <a:highlight>
                  <a:srgbClr val="FFFF00"/>
                </a:highlight>
              </a:rPr>
              <a:t>对于选择条件是非主属性＝值的查询，并且选择列上有索引，要估算查询结果的元组数目</a:t>
            </a:r>
          </a:p>
          <a:p>
            <a:pPr lvl="2">
              <a:lnSpc>
                <a:spcPts val="2900"/>
              </a:lnSpc>
              <a:defRPr/>
            </a:pPr>
            <a:r>
              <a:rPr lang="zh-CN" altLang="en-US" sz="1778" dirty="0"/>
              <a:t>如果</a:t>
            </a:r>
            <a:r>
              <a:rPr lang="zh-CN" altLang="en-US" sz="1778" dirty="0">
                <a:solidFill>
                  <a:srgbClr val="FF0000"/>
                </a:solidFill>
              </a:rPr>
              <a:t>比例较小</a:t>
            </a:r>
            <a:r>
              <a:rPr lang="en-US" altLang="zh-CN" sz="1778" dirty="0">
                <a:solidFill>
                  <a:srgbClr val="FF0000"/>
                </a:solidFill>
              </a:rPr>
              <a:t>(&lt;10%)</a:t>
            </a:r>
            <a:r>
              <a:rPr lang="zh-CN" altLang="en-US" sz="1778" dirty="0">
                <a:solidFill>
                  <a:srgbClr val="FF0000"/>
                </a:solidFill>
              </a:rPr>
              <a:t>可以使用索引扫描方法</a:t>
            </a:r>
          </a:p>
          <a:p>
            <a:pPr lvl="2">
              <a:lnSpc>
                <a:spcPts val="2900"/>
              </a:lnSpc>
              <a:defRPr/>
            </a:pPr>
            <a:r>
              <a:rPr lang="zh-CN" altLang="en-US" sz="1778" dirty="0"/>
              <a:t>否则还是使用全表顺序扫描</a:t>
            </a:r>
          </a:p>
          <a:p>
            <a:pPr marL="507995" indent="-507995" eaLnBrk="1" hangingPunct="1">
              <a:lnSpc>
                <a:spcPts val="2900"/>
              </a:lnSpc>
              <a:buFont typeface="+mj-ea"/>
              <a:buAutoNum type="circleNumDbPlain" startAt="4"/>
              <a:defRPr/>
            </a:pPr>
            <a:r>
              <a:rPr lang="zh-CN" altLang="en-US" sz="2000" dirty="0"/>
              <a:t>对于选择条件是非等值查询或者范围查询，并且选择列上有索引，要估算查询结果的元组数目</a:t>
            </a:r>
          </a:p>
          <a:p>
            <a:pPr lvl="2">
              <a:lnSpc>
                <a:spcPts val="2900"/>
              </a:lnSpc>
              <a:defRPr/>
            </a:pPr>
            <a:r>
              <a:rPr lang="zh-CN" altLang="en-US" sz="1778" dirty="0"/>
              <a:t>如果比例较小</a:t>
            </a:r>
            <a:r>
              <a:rPr lang="en-US" altLang="zh-CN" sz="1778" dirty="0"/>
              <a:t>(&lt;10%)</a:t>
            </a:r>
            <a:r>
              <a:rPr lang="zh-CN" altLang="en-US" sz="1778" dirty="0"/>
              <a:t>可以使用索引扫描方法</a:t>
            </a:r>
          </a:p>
          <a:p>
            <a:pPr lvl="2">
              <a:lnSpc>
                <a:spcPts val="2900"/>
              </a:lnSpc>
              <a:defRPr/>
            </a:pPr>
            <a:r>
              <a:rPr lang="zh-CN" altLang="en-US" sz="1778" dirty="0"/>
              <a:t>否则还是使用全表顺序扫描 </a:t>
            </a:r>
          </a:p>
          <a:p>
            <a:pPr marL="98777" indent="0">
              <a:lnSpc>
                <a:spcPts val="2900"/>
              </a:lnSpc>
              <a:buNone/>
              <a:defRPr/>
            </a:pPr>
            <a:endParaRPr lang="zh-CN" altLang="en-US" sz="2667" dirty="0"/>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选择操作的启发式规则</a:t>
            </a:r>
            <a:endParaRPr lang="en-US" altLang="zh-CN"/>
          </a:p>
        </p:txBody>
      </p:sp>
      <p:sp>
        <p:nvSpPr>
          <p:cNvPr id="257027" name="Rectangle 3"/>
          <p:cNvSpPr>
            <a:spLocks noGrp="1" noChangeArrowheads="1"/>
          </p:cNvSpPr>
          <p:nvPr>
            <p:ph sz="quarter" idx="10"/>
          </p:nvPr>
        </p:nvSpPr>
        <p:spPr bwMode="auto"/>
        <p:txBody>
          <a:bodyPr/>
          <a:lstStyle/>
          <a:p>
            <a:pPr marL="507995" indent="-507995" eaLnBrk="1" hangingPunct="1">
              <a:lnSpc>
                <a:spcPct val="150000"/>
              </a:lnSpc>
              <a:buFont typeface="+mj-ea"/>
              <a:buAutoNum type="circleNumDbPlain" startAt="5"/>
              <a:defRPr/>
            </a:pPr>
            <a:r>
              <a:rPr lang="zh-CN" altLang="en-US" sz="2000" dirty="0">
                <a:highlight>
                  <a:srgbClr val="FFFF00"/>
                </a:highlight>
              </a:rPr>
              <a:t>对于用</a:t>
            </a:r>
            <a:r>
              <a:rPr lang="en-US" altLang="zh-CN" sz="2000" dirty="0">
                <a:highlight>
                  <a:srgbClr val="FFFF00"/>
                </a:highlight>
              </a:rPr>
              <a:t>AND</a:t>
            </a:r>
            <a:r>
              <a:rPr lang="zh-CN" altLang="en-US" sz="2000" dirty="0">
                <a:highlight>
                  <a:srgbClr val="FFFF00"/>
                </a:highlight>
              </a:rPr>
              <a:t>连接的合取选择条件</a:t>
            </a:r>
          </a:p>
          <a:p>
            <a:pPr marL="749645" lvl="1" indent="-305150">
              <a:lnSpc>
                <a:spcPct val="150000"/>
              </a:lnSpc>
              <a:buFont typeface="Wingdings" panose="05000000000000000000" pitchFamily="2" charset="2"/>
              <a:buChar char="Ø"/>
              <a:defRPr/>
            </a:pPr>
            <a:r>
              <a:rPr lang="zh-CN" altLang="en-US" sz="2000" dirty="0">
                <a:solidFill>
                  <a:srgbClr val="FF0000"/>
                </a:solidFill>
              </a:rPr>
              <a:t>如果有涉及这些属性的组合索引</a:t>
            </a:r>
          </a:p>
          <a:p>
            <a:pPr lvl="2">
              <a:lnSpc>
                <a:spcPct val="150000"/>
              </a:lnSpc>
              <a:buFont typeface="Arial" charset="0"/>
              <a:buChar char="–"/>
              <a:defRPr/>
            </a:pPr>
            <a:r>
              <a:rPr lang="zh-CN" altLang="en-US" sz="1778" dirty="0">
                <a:solidFill>
                  <a:srgbClr val="FF0000"/>
                </a:solidFill>
              </a:rPr>
              <a:t>优先采用组合索引扫描方法</a:t>
            </a:r>
          </a:p>
          <a:p>
            <a:pPr marL="749645" lvl="1" indent="-305150">
              <a:lnSpc>
                <a:spcPct val="150000"/>
              </a:lnSpc>
              <a:buFont typeface="Wingdings" panose="05000000000000000000" pitchFamily="2" charset="2"/>
              <a:buChar char="Ø"/>
              <a:defRPr/>
            </a:pPr>
            <a:r>
              <a:rPr lang="zh-CN" altLang="en-US" sz="2000" dirty="0">
                <a:solidFill>
                  <a:srgbClr val="FF0000"/>
                </a:solidFill>
              </a:rPr>
              <a:t>如果某些属性上有一般的索引</a:t>
            </a:r>
          </a:p>
          <a:p>
            <a:pPr lvl="2">
              <a:lnSpc>
                <a:spcPct val="150000"/>
              </a:lnSpc>
              <a:buFont typeface="Arial" charset="0"/>
              <a:buChar char="–"/>
              <a:defRPr/>
            </a:pPr>
            <a:r>
              <a:rPr lang="zh-CN" altLang="en-US" sz="1778" dirty="0">
                <a:solidFill>
                  <a:srgbClr val="FF0000"/>
                </a:solidFill>
              </a:rPr>
              <a:t>则可以用索引扫描方法</a:t>
            </a:r>
          </a:p>
          <a:p>
            <a:pPr lvl="2">
              <a:lnSpc>
                <a:spcPct val="150000"/>
              </a:lnSpc>
              <a:buFont typeface="Arial" charset="0"/>
              <a:buChar char="–"/>
              <a:defRPr/>
            </a:pPr>
            <a:r>
              <a:rPr lang="zh-CN" altLang="en-US" sz="1778" dirty="0">
                <a:solidFill>
                  <a:srgbClr val="FF0000"/>
                </a:solidFill>
              </a:rPr>
              <a:t>否则使用全表顺序扫描。</a:t>
            </a:r>
          </a:p>
          <a:p>
            <a:pPr marL="507995" indent="-507995" eaLnBrk="1" hangingPunct="1">
              <a:lnSpc>
                <a:spcPct val="150000"/>
              </a:lnSpc>
              <a:buFont typeface="+mj-ea"/>
              <a:buAutoNum type="circleNumDbPlain" startAt="5"/>
              <a:defRPr/>
            </a:pPr>
            <a:r>
              <a:rPr lang="zh-CN" altLang="en-US" sz="2000" dirty="0">
                <a:highlight>
                  <a:srgbClr val="FFFF00"/>
                </a:highlight>
              </a:rPr>
              <a:t>对于用</a:t>
            </a:r>
            <a:r>
              <a:rPr lang="en-US" altLang="zh-CN" sz="2000" dirty="0">
                <a:highlight>
                  <a:srgbClr val="FFFF00"/>
                </a:highlight>
              </a:rPr>
              <a:t>OR</a:t>
            </a:r>
            <a:r>
              <a:rPr lang="zh-CN" altLang="en-US" sz="2000" dirty="0">
                <a:highlight>
                  <a:srgbClr val="FFFF00"/>
                </a:highlight>
              </a:rPr>
              <a:t>连接的析取选择条件，一般使用全表顺序扫描</a:t>
            </a:r>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连接操作的启发式规则</a:t>
            </a:r>
            <a:endParaRPr lang="en-US" altLang="zh-CN"/>
          </a:p>
        </p:txBody>
      </p:sp>
      <p:sp>
        <p:nvSpPr>
          <p:cNvPr id="258051" name="Rectangle 3"/>
          <p:cNvSpPr>
            <a:spLocks noGrp="1" noChangeArrowheads="1"/>
          </p:cNvSpPr>
          <p:nvPr>
            <p:ph sz="quarter" idx="10"/>
          </p:nvPr>
        </p:nvSpPr>
        <p:spPr bwMode="auto"/>
        <p:txBody>
          <a:bodyPr/>
          <a:lstStyle/>
          <a:p>
            <a:pPr marL="507995" indent="-507995" eaLnBrk="1" hangingPunct="1">
              <a:lnSpc>
                <a:spcPct val="150000"/>
              </a:lnSpc>
              <a:buFont typeface="+mj-ea"/>
              <a:buAutoNum type="circleNumDbPlain"/>
              <a:defRPr/>
            </a:pPr>
            <a:r>
              <a:rPr lang="zh-CN" altLang="en-US" sz="1200" dirty="0">
                <a:highlight>
                  <a:srgbClr val="FFFF00"/>
                </a:highlight>
              </a:rPr>
              <a:t>如果</a:t>
            </a:r>
            <a:r>
              <a:rPr lang="en-US" altLang="zh-CN" sz="1200" dirty="0">
                <a:highlight>
                  <a:srgbClr val="FFFF00"/>
                </a:highlight>
              </a:rPr>
              <a:t>2</a:t>
            </a:r>
            <a:r>
              <a:rPr lang="zh-CN" altLang="en-US" sz="1200" dirty="0">
                <a:highlight>
                  <a:srgbClr val="FFFF00"/>
                </a:highlight>
              </a:rPr>
              <a:t>个表都已经按照连接属性排序</a:t>
            </a:r>
          </a:p>
          <a:p>
            <a:pPr lvl="2">
              <a:buFont typeface="Wingdings" panose="05000000000000000000" pitchFamily="2" charset="2"/>
              <a:buChar char="Ø"/>
              <a:defRPr/>
            </a:pPr>
            <a:r>
              <a:rPr lang="zh-CN" altLang="en-US" sz="1200" dirty="0">
                <a:highlight>
                  <a:srgbClr val="FFFF00"/>
                </a:highlight>
                <a:latin typeface="华文中宋" panose="02010600040101010101" pitchFamily="2" charset="-122"/>
                <a:ea typeface="华文中宋" panose="02010600040101010101" pitchFamily="2" charset="-122"/>
              </a:rPr>
              <a:t> 选用排序</a:t>
            </a:r>
            <a:r>
              <a:rPr lang="en-US" altLang="zh-CN" sz="1200" dirty="0">
                <a:highlight>
                  <a:srgbClr val="FFFF00"/>
                </a:highlight>
                <a:latin typeface="华文中宋" panose="02010600040101010101" pitchFamily="2" charset="-122"/>
                <a:ea typeface="华文中宋" panose="02010600040101010101" pitchFamily="2" charset="-122"/>
              </a:rPr>
              <a:t>-</a:t>
            </a:r>
            <a:r>
              <a:rPr lang="zh-CN" altLang="en-US" sz="1200" dirty="0">
                <a:highlight>
                  <a:srgbClr val="FFFF00"/>
                </a:highlight>
                <a:latin typeface="华文中宋" panose="02010600040101010101" pitchFamily="2" charset="-122"/>
                <a:ea typeface="华文中宋" panose="02010600040101010101" pitchFamily="2" charset="-122"/>
              </a:rPr>
              <a:t>合并方法</a:t>
            </a:r>
          </a:p>
          <a:p>
            <a:pPr marL="507995" indent="-507995" eaLnBrk="1" hangingPunct="1">
              <a:lnSpc>
                <a:spcPct val="150000"/>
              </a:lnSpc>
              <a:buFont typeface="+mj-ea"/>
              <a:buAutoNum type="circleNumDbPlain"/>
              <a:defRPr/>
            </a:pPr>
            <a:r>
              <a:rPr lang="zh-CN" altLang="en-US" sz="1200" dirty="0">
                <a:highlight>
                  <a:srgbClr val="FFFF00"/>
                </a:highlight>
              </a:rPr>
              <a:t>如果一个表在连接属性上有索引</a:t>
            </a:r>
          </a:p>
          <a:p>
            <a:pPr lvl="2">
              <a:buFont typeface="Wingdings" panose="05000000000000000000" pitchFamily="2" charset="2"/>
              <a:buChar char="Ø"/>
              <a:defRPr/>
            </a:pPr>
            <a:r>
              <a:rPr lang="zh-CN" altLang="en-US" sz="1200" dirty="0">
                <a:highlight>
                  <a:srgbClr val="FFFF00"/>
                </a:highlight>
              </a:rPr>
              <a:t> </a:t>
            </a:r>
            <a:r>
              <a:rPr lang="zh-CN" altLang="en-US" sz="1200" dirty="0">
                <a:highlight>
                  <a:srgbClr val="FFFF00"/>
                </a:highlight>
                <a:latin typeface="华文中宋" panose="02010600040101010101" pitchFamily="2" charset="-122"/>
                <a:ea typeface="华文中宋" panose="02010600040101010101" pitchFamily="2" charset="-122"/>
              </a:rPr>
              <a:t>选用索引连接方法</a:t>
            </a:r>
          </a:p>
          <a:p>
            <a:pPr marL="507995" indent="-507995" eaLnBrk="1" hangingPunct="1">
              <a:lnSpc>
                <a:spcPct val="150000"/>
              </a:lnSpc>
              <a:buFont typeface="+mj-ea"/>
              <a:buAutoNum type="circleNumDbPlain"/>
              <a:defRPr/>
            </a:pPr>
            <a:r>
              <a:rPr lang="zh-CN" altLang="en-US" sz="1200" dirty="0">
                <a:highlight>
                  <a:srgbClr val="FFFF00"/>
                </a:highlight>
              </a:rPr>
              <a:t>如果上面</a:t>
            </a:r>
            <a:r>
              <a:rPr lang="en-US" altLang="zh-CN" sz="1200" dirty="0">
                <a:highlight>
                  <a:srgbClr val="FFFF00"/>
                </a:highlight>
              </a:rPr>
              <a:t>2</a:t>
            </a:r>
            <a:r>
              <a:rPr lang="zh-CN" altLang="en-US" sz="1200" dirty="0">
                <a:highlight>
                  <a:srgbClr val="FFFF00"/>
                </a:highlight>
              </a:rPr>
              <a:t>个规则都不适用，其中一个表较小</a:t>
            </a:r>
          </a:p>
          <a:p>
            <a:pPr lvl="2">
              <a:buFont typeface="Wingdings" panose="05000000000000000000" pitchFamily="2" charset="2"/>
              <a:buChar char="Ø"/>
              <a:defRPr/>
            </a:pPr>
            <a:r>
              <a:rPr lang="zh-CN" altLang="en-US" sz="1200" dirty="0">
                <a:highlight>
                  <a:srgbClr val="FFFF00"/>
                </a:highlight>
                <a:latin typeface="华文中宋" panose="02010600040101010101" pitchFamily="2" charset="-122"/>
                <a:ea typeface="华文中宋" panose="02010600040101010101" pitchFamily="2" charset="-122"/>
              </a:rPr>
              <a:t> 选用</a:t>
            </a:r>
            <a:r>
              <a:rPr lang="en-US" altLang="zh-CN" sz="1200" dirty="0">
                <a:highlight>
                  <a:srgbClr val="FFFF00"/>
                </a:highlight>
                <a:latin typeface="华文中宋" panose="02010600040101010101" pitchFamily="2" charset="-122"/>
                <a:ea typeface="华文中宋" panose="02010600040101010101" pitchFamily="2" charset="-122"/>
              </a:rPr>
              <a:t>Hash join</a:t>
            </a:r>
            <a:r>
              <a:rPr lang="zh-CN" altLang="en-US" sz="1200" dirty="0">
                <a:highlight>
                  <a:srgbClr val="FFFF00"/>
                </a:highlight>
                <a:latin typeface="华文中宋" panose="02010600040101010101" pitchFamily="2" charset="-122"/>
                <a:ea typeface="华文中宋" panose="02010600040101010101" pitchFamily="2" charset="-122"/>
              </a:rPr>
              <a:t>方法</a:t>
            </a:r>
            <a:endParaRPr lang="en-US" altLang="zh-CN" sz="1200" dirty="0">
              <a:highlight>
                <a:srgbClr val="FFFF00"/>
              </a:highlight>
              <a:latin typeface="华文中宋" panose="02010600040101010101" pitchFamily="2" charset="-122"/>
              <a:ea typeface="华文中宋" panose="02010600040101010101" pitchFamily="2" charset="-122"/>
            </a:endParaRPr>
          </a:p>
          <a:p>
            <a:pPr marL="507995" indent="-507995" eaLnBrk="1" hangingPunct="1">
              <a:lnSpc>
                <a:spcPct val="150000"/>
              </a:lnSpc>
              <a:buFont typeface="+mj-ea"/>
              <a:buAutoNum type="circleNumDbPlain" startAt="4"/>
              <a:defRPr/>
            </a:pPr>
            <a:r>
              <a:rPr lang="zh-CN" altLang="en-US" sz="1200" dirty="0">
                <a:highlight>
                  <a:srgbClr val="FFFF00"/>
                </a:highlight>
              </a:rPr>
              <a:t>可以选用嵌套循环方法，并选择其中较小的表，确切地讲是占用的块数</a:t>
            </a:r>
            <a:r>
              <a:rPr lang="en-US" altLang="zh-CN" sz="1200" dirty="0">
                <a:highlight>
                  <a:srgbClr val="FFFF00"/>
                </a:highlight>
              </a:rPr>
              <a:t>(b)</a:t>
            </a:r>
            <a:r>
              <a:rPr lang="zh-CN" altLang="en-US" sz="1200" dirty="0">
                <a:highlight>
                  <a:srgbClr val="FFFF00"/>
                </a:highlight>
              </a:rPr>
              <a:t>较少的表，作为外表</a:t>
            </a:r>
            <a:r>
              <a:rPr lang="en-US" altLang="zh-CN" sz="1200" dirty="0">
                <a:highlight>
                  <a:srgbClr val="FFFF00"/>
                </a:highlight>
              </a:rPr>
              <a:t>(</a:t>
            </a:r>
            <a:r>
              <a:rPr lang="zh-CN" altLang="en-US" sz="1200" dirty="0">
                <a:highlight>
                  <a:srgbClr val="FFFF00"/>
                </a:highlight>
              </a:rPr>
              <a:t>外循环的表</a:t>
            </a:r>
            <a:r>
              <a:rPr lang="en-US" altLang="zh-CN" sz="1200" dirty="0">
                <a:highlight>
                  <a:srgbClr val="FFFF00"/>
                </a:highlight>
              </a:rPr>
              <a:t>) </a:t>
            </a:r>
            <a:r>
              <a:rPr lang="zh-CN" altLang="en-US" sz="1200" dirty="0">
                <a:highlight>
                  <a:srgbClr val="FFFF00"/>
                </a:highlight>
              </a:rPr>
              <a:t>。</a:t>
            </a:r>
          </a:p>
          <a:p>
            <a:pPr marL="0" indent="0" eaLnBrk="1" hangingPunct="1">
              <a:lnSpc>
                <a:spcPct val="150000"/>
              </a:lnSpc>
              <a:buNone/>
              <a:defRPr/>
            </a:pPr>
            <a:r>
              <a:rPr lang="zh-CN" altLang="en-US" sz="1200" dirty="0"/>
              <a:t>      理由：</a:t>
            </a:r>
          </a:p>
          <a:p>
            <a:pPr marL="1093600" lvl="1" indent="301623">
              <a:lnSpc>
                <a:spcPct val="150000"/>
              </a:lnSpc>
              <a:buFont typeface="Arial" charset="0"/>
              <a:buChar char="–"/>
              <a:defRPr/>
            </a:pPr>
            <a:r>
              <a:rPr lang="zh-CN" altLang="en-US" sz="1200" dirty="0">
                <a:latin typeface="华文中宋" panose="02010600040101010101" pitchFamily="2" charset="-122"/>
                <a:ea typeface="华文中宋" panose="02010600040101010101" pitchFamily="2" charset="-122"/>
              </a:rPr>
              <a:t>设连接表</a:t>
            </a:r>
            <a:r>
              <a:rPr lang="en-US" altLang="zh-CN" sz="1200" dirty="0">
                <a:latin typeface="华文中宋" panose="02010600040101010101" pitchFamily="2" charset="-122"/>
                <a:ea typeface="华文中宋" panose="02010600040101010101" pitchFamily="2" charset="-122"/>
              </a:rPr>
              <a:t>R</a:t>
            </a:r>
            <a:r>
              <a:rPr lang="zh-CN" altLang="en-US" sz="1200" dirty="0">
                <a:latin typeface="华文中宋" panose="02010600040101010101" pitchFamily="2" charset="-122"/>
                <a:ea typeface="华文中宋" panose="02010600040101010101" pitchFamily="2" charset="-122"/>
              </a:rPr>
              <a:t>与</a:t>
            </a:r>
            <a:r>
              <a:rPr lang="en-US" altLang="zh-CN" sz="1200" dirty="0">
                <a:latin typeface="华文中宋" panose="02010600040101010101" pitchFamily="2" charset="-122"/>
                <a:ea typeface="华文中宋" panose="02010600040101010101" pitchFamily="2" charset="-122"/>
              </a:rPr>
              <a:t>S</a:t>
            </a:r>
            <a:r>
              <a:rPr lang="zh-CN" altLang="en-US" sz="1200" dirty="0">
                <a:latin typeface="华文中宋" panose="02010600040101010101" pitchFamily="2" charset="-122"/>
                <a:ea typeface="华文中宋" panose="02010600040101010101" pitchFamily="2" charset="-122"/>
              </a:rPr>
              <a:t>分别占用的块数为</a:t>
            </a:r>
            <a:r>
              <a:rPr lang="en-US" altLang="zh-CN" sz="1200" dirty="0">
                <a:latin typeface="华文中宋" panose="02010600040101010101" pitchFamily="2" charset="-122"/>
                <a:ea typeface="华文中宋" panose="02010600040101010101" pitchFamily="2" charset="-122"/>
              </a:rPr>
              <a:t>Br</a:t>
            </a:r>
            <a:r>
              <a:rPr lang="zh-CN" altLang="en-US" sz="1200" dirty="0">
                <a:latin typeface="华文中宋" panose="02010600040101010101" pitchFamily="2" charset="-122"/>
                <a:ea typeface="华文中宋" panose="02010600040101010101" pitchFamily="2" charset="-122"/>
              </a:rPr>
              <a:t>与</a:t>
            </a:r>
            <a:r>
              <a:rPr lang="en-US" altLang="zh-CN" sz="1200" dirty="0">
                <a:latin typeface="华文中宋" panose="02010600040101010101" pitchFamily="2" charset="-122"/>
                <a:ea typeface="华文中宋" panose="02010600040101010101" pitchFamily="2" charset="-122"/>
              </a:rPr>
              <a:t>Bs</a:t>
            </a:r>
          </a:p>
          <a:p>
            <a:pPr marL="1093600" lvl="1" indent="301623">
              <a:lnSpc>
                <a:spcPct val="150000"/>
              </a:lnSpc>
              <a:buFont typeface="Arial" charset="0"/>
              <a:buChar char="–"/>
              <a:defRPr/>
            </a:pPr>
            <a:r>
              <a:rPr lang="zh-CN" altLang="en-US" sz="1200" dirty="0">
                <a:highlight>
                  <a:srgbClr val="FFFF00"/>
                </a:highlight>
                <a:latin typeface="华文中宋" panose="02010600040101010101" pitchFamily="2" charset="-122"/>
                <a:ea typeface="华文中宋" panose="02010600040101010101" pitchFamily="2" charset="-122"/>
              </a:rPr>
              <a:t>连接操作使用的内存缓冲区块数为</a:t>
            </a:r>
            <a:r>
              <a:rPr lang="en-US" altLang="zh-CN" sz="1200" dirty="0">
                <a:highlight>
                  <a:srgbClr val="FFFF00"/>
                </a:highlight>
                <a:latin typeface="华文中宋" panose="02010600040101010101" pitchFamily="2" charset="-122"/>
                <a:ea typeface="华文中宋" panose="02010600040101010101" pitchFamily="2" charset="-122"/>
              </a:rPr>
              <a:t>K</a:t>
            </a:r>
          </a:p>
          <a:p>
            <a:pPr marL="1093600" lvl="1" indent="301623">
              <a:lnSpc>
                <a:spcPct val="150000"/>
              </a:lnSpc>
              <a:buFont typeface="Arial" charset="0"/>
              <a:buChar char="–"/>
              <a:defRPr/>
            </a:pPr>
            <a:r>
              <a:rPr lang="zh-CN" altLang="en-US" sz="1200" dirty="0">
                <a:latin typeface="华文中宋" panose="02010600040101010101" pitchFamily="2" charset="-122"/>
                <a:ea typeface="华文中宋" panose="02010600040101010101" pitchFamily="2" charset="-122"/>
              </a:rPr>
              <a:t>分配</a:t>
            </a:r>
            <a:r>
              <a:rPr lang="en-US" altLang="zh-CN" sz="1200" dirty="0">
                <a:latin typeface="华文中宋" panose="02010600040101010101" pitchFamily="2" charset="-122"/>
                <a:ea typeface="华文中宋" panose="02010600040101010101" pitchFamily="2" charset="-122"/>
              </a:rPr>
              <a:t>K-1</a:t>
            </a:r>
            <a:r>
              <a:rPr lang="zh-CN" altLang="en-US" sz="1200" dirty="0">
                <a:latin typeface="华文中宋" panose="02010600040101010101" pitchFamily="2" charset="-122"/>
                <a:ea typeface="华文中宋" panose="02010600040101010101" pitchFamily="2" charset="-122"/>
              </a:rPr>
              <a:t>块给外表</a:t>
            </a:r>
          </a:p>
          <a:p>
            <a:pPr marL="1093600" lvl="1" indent="301623">
              <a:lnSpc>
                <a:spcPct val="150000"/>
              </a:lnSpc>
              <a:buFont typeface="Arial" charset="0"/>
              <a:buChar char="–"/>
              <a:defRPr/>
            </a:pPr>
            <a:r>
              <a:rPr lang="zh-CN" altLang="en-US" sz="1200" dirty="0">
                <a:highlight>
                  <a:srgbClr val="FFFF00"/>
                </a:highlight>
                <a:latin typeface="华文中宋" panose="02010600040101010101" pitchFamily="2" charset="-122"/>
                <a:ea typeface="华文中宋" panose="02010600040101010101" pitchFamily="2" charset="-122"/>
              </a:rPr>
              <a:t>如果</a:t>
            </a:r>
            <a:r>
              <a:rPr lang="en-US" altLang="zh-CN" sz="1200" dirty="0">
                <a:highlight>
                  <a:srgbClr val="FFFF00"/>
                </a:highlight>
                <a:latin typeface="华文中宋" panose="02010600040101010101" pitchFamily="2" charset="-122"/>
                <a:ea typeface="华文中宋" panose="02010600040101010101" pitchFamily="2" charset="-122"/>
              </a:rPr>
              <a:t>R</a:t>
            </a:r>
            <a:r>
              <a:rPr lang="zh-CN" altLang="en-US" sz="1200" dirty="0">
                <a:highlight>
                  <a:srgbClr val="FFFF00"/>
                </a:highlight>
                <a:latin typeface="华文中宋" panose="02010600040101010101" pitchFamily="2" charset="-122"/>
                <a:ea typeface="华文中宋" panose="02010600040101010101" pitchFamily="2" charset="-122"/>
              </a:rPr>
              <a:t>为外表，则嵌套循环法存取的块数为</a:t>
            </a:r>
            <a:r>
              <a:rPr lang="en-US" altLang="zh-CN" sz="1200" dirty="0" err="1">
                <a:highlight>
                  <a:srgbClr val="FFFF00"/>
                </a:highlight>
                <a:latin typeface="华文中宋" panose="02010600040101010101" pitchFamily="2" charset="-122"/>
                <a:ea typeface="华文中宋" panose="02010600040101010101" pitchFamily="2" charset="-122"/>
              </a:rPr>
              <a:t>Br+Bs</a:t>
            </a:r>
            <a:r>
              <a:rPr lang="en-US" altLang="zh-CN" sz="1200" dirty="0">
                <a:highlight>
                  <a:srgbClr val="FFFF00"/>
                </a:highlight>
                <a:latin typeface="华文中宋" panose="02010600040101010101" pitchFamily="2" charset="-122"/>
                <a:ea typeface="华文中宋" panose="02010600040101010101" pitchFamily="2" charset="-122"/>
              </a:rPr>
              <a:t>/(K-1) Br </a:t>
            </a:r>
          </a:p>
          <a:p>
            <a:pPr marL="1093600" lvl="1" indent="301623">
              <a:lnSpc>
                <a:spcPct val="150000"/>
              </a:lnSpc>
              <a:buFont typeface="Arial" charset="0"/>
              <a:buChar char="–"/>
              <a:defRPr/>
            </a:pPr>
            <a:r>
              <a:rPr lang="zh-CN" altLang="en-US" sz="1200" dirty="0">
                <a:latin typeface="华文中宋" panose="02010600040101010101" pitchFamily="2" charset="-122"/>
                <a:ea typeface="华文中宋" panose="02010600040101010101" pitchFamily="2" charset="-122"/>
              </a:rPr>
              <a:t>显然应该选块数小的表作为外表  </a:t>
            </a:r>
          </a:p>
          <a:p>
            <a:pPr marL="507995" indent="-507995" eaLnBrk="1" hangingPunct="1">
              <a:lnSpc>
                <a:spcPct val="150000"/>
              </a:lnSpc>
              <a:buFont typeface="+mj-ea"/>
              <a:buAutoNum type="circleNumDbPlain"/>
              <a:defRPr/>
            </a:pPr>
            <a:endParaRPr lang="en-US" altLang="zh-CN" sz="1200" dirty="0"/>
          </a:p>
          <a:p>
            <a:pPr lvl="2">
              <a:buFont typeface="Wingdings" panose="05000000000000000000" pitchFamily="2" charset="2"/>
              <a:buChar char="Ø"/>
              <a:defRPr/>
            </a:pPr>
            <a:endParaRPr lang="en-US" altLang="zh-CN" sz="1200" dirty="0">
              <a:highlight>
                <a:srgbClr val="FFFF00"/>
              </a:highlight>
              <a:latin typeface="华文中宋" panose="02010600040101010101" pitchFamily="2" charset="-122"/>
              <a:ea typeface="华文中宋" panose="02010600040101010101" pitchFamily="2" charset="-122"/>
            </a:endParaRPr>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基于代价的优化 </a:t>
            </a:r>
          </a:p>
        </p:txBody>
      </p:sp>
      <p:sp>
        <p:nvSpPr>
          <p:cNvPr id="261123" name="Rectangle 3"/>
          <p:cNvSpPr>
            <a:spLocks noGrp="1" noChangeArrowheads="1"/>
          </p:cNvSpPr>
          <p:nvPr>
            <p:ph sz="quarter" idx="10"/>
          </p:nvPr>
        </p:nvSpPr>
        <p:spPr bwMode="auto"/>
        <p:txBody>
          <a:bodyPr/>
          <a:lstStyle/>
          <a:p>
            <a:pPr eaLnBrk="1" hangingPunct="1">
              <a:lnSpc>
                <a:spcPct val="150000"/>
              </a:lnSpc>
              <a:defRPr/>
            </a:pPr>
            <a:r>
              <a:rPr lang="zh-CN" altLang="en-US" sz="2222" dirty="0"/>
              <a:t>启发式规则优化是</a:t>
            </a:r>
            <a:r>
              <a:rPr lang="zh-CN" altLang="en-US" sz="2667" b="1" dirty="0">
                <a:solidFill>
                  <a:srgbClr val="FF0000"/>
                </a:solidFill>
              </a:rPr>
              <a:t>定性</a:t>
            </a:r>
            <a:r>
              <a:rPr lang="zh-CN" altLang="en-US" sz="2222" dirty="0"/>
              <a:t>的选择，适合解释执行的系统</a:t>
            </a:r>
          </a:p>
          <a:p>
            <a:pPr lvl="1" eaLnBrk="1" hangingPunct="1">
              <a:lnSpc>
                <a:spcPct val="150000"/>
              </a:lnSpc>
              <a:defRPr/>
            </a:pPr>
            <a:r>
              <a:rPr lang="zh-CN" altLang="en-US" sz="1778" dirty="0">
                <a:latin typeface="华文中宋" panose="02010600040101010101" pitchFamily="2" charset="-122"/>
                <a:ea typeface="华文中宋" panose="02010600040101010101" pitchFamily="2" charset="-122"/>
              </a:rPr>
              <a:t>解释执行的系统，优化开销包含在查询总开销之中 </a:t>
            </a:r>
          </a:p>
          <a:p>
            <a:pPr eaLnBrk="1" hangingPunct="1">
              <a:lnSpc>
                <a:spcPct val="150000"/>
              </a:lnSpc>
              <a:defRPr/>
            </a:pPr>
            <a:r>
              <a:rPr lang="zh-CN" altLang="en-US" sz="2222" dirty="0"/>
              <a:t>编译执行的系统中查询优化和查询执行是分开的</a:t>
            </a:r>
          </a:p>
          <a:p>
            <a:pPr lvl="1" eaLnBrk="1" hangingPunct="1">
              <a:lnSpc>
                <a:spcPct val="150000"/>
              </a:lnSpc>
              <a:defRPr/>
            </a:pPr>
            <a:r>
              <a:rPr lang="zh-CN" altLang="en-US" sz="1778" dirty="0">
                <a:latin typeface="华文中宋" panose="02010600040101010101" pitchFamily="2" charset="-122"/>
                <a:ea typeface="华文中宋" panose="02010600040101010101" pitchFamily="2" charset="-122"/>
              </a:rPr>
              <a:t>可以采用精细复杂一些的基于代价的优化方法  </a:t>
            </a:r>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5273536-6FAE-4AED-93C7-E35600E2AF29}"/>
              </a:ext>
            </a:extLst>
          </p:cNvPr>
          <p:cNvSpPr/>
          <p:nvPr/>
        </p:nvSpPr>
        <p:spPr>
          <a:xfrm rot="10800000">
            <a:off x="0" y="685851"/>
            <a:ext cx="10160000" cy="1024804"/>
          </a:xfrm>
          <a:prstGeom prst="rect">
            <a:avLst/>
          </a:prstGeom>
          <a:solidFill>
            <a:schemeClr val="accent6">
              <a:lumMod val="75000"/>
            </a:schemeClr>
          </a:solidFill>
          <a:ln w="12700" cap="flat" cmpd="sng" algn="ctr">
            <a:noFill/>
            <a:prstDash val="solid"/>
            <a:miter lim="800000"/>
          </a:ln>
          <a:effectLst/>
        </p:spPr>
        <p:txBody>
          <a:bodyPr rtlCol="0" anchor="ctr"/>
          <a:lstStyle/>
          <a:p>
            <a:pPr algn="ctr"/>
            <a:endParaRPr lang="id-ID" kern="0" dirty="0">
              <a:solidFill>
                <a:srgbClr val="F6F8F8"/>
              </a:solidFill>
              <a:latin typeface="Lato Light"/>
            </a:endParaRPr>
          </a:p>
        </p:txBody>
      </p:sp>
      <p:sp>
        <p:nvSpPr>
          <p:cNvPr id="47" name="矩形 46">
            <a:extLst>
              <a:ext uri="{FF2B5EF4-FFF2-40B4-BE49-F238E27FC236}">
                <a16:creationId xmlns:a16="http://schemas.microsoft.com/office/drawing/2014/main" id="{2C9F8CB9-4363-41D2-9427-D56C31503958}"/>
              </a:ext>
            </a:extLst>
          </p:cNvPr>
          <p:cNvSpPr/>
          <p:nvPr/>
        </p:nvSpPr>
        <p:spPr>
          <a:xfrm>
            <a:off x="-32568" y="1724919"/>
            <a:ext cx="10160000" cy="3982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6" name="Rectangle 2"/>
          <p:cNvSpPr>
            <a:spLocks noGrp="1" noChangeArrowheads="1"/>
          </p:cNvSpPr>
          <p:nvPr>
            <p:ph type="title"/>
          </p:nvPr>
        </p:nvSpPr>
        <p:spPr bwMode="auto">
          <a:xfrm>
            <a:off x="719765" y="99316"/>
            <a:ext cx="9136196" cy="533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3" tIns="50797" rIns="101593" bIns="50797" numCol="1" anchor="ctr" anchorCtr="0" compatLnSpc="1">
            <a:prstTxWarp prst="textNoShape">
              <a:avLst/>
            </a:prstTxWarp>
            <a:spAutoFit/>
          </a:bodyPr>
          <a:lstStyle/>
          <a:p>
            <a:pPr eaLnBrk="1" hangingPunct="1"/>
            <a:r>
              <a:rPr lang="zh-CN" altLang="en-US" dirty="0"/>
              <a:t>数据字典中存储的优化器统计信息</a:t>
            </a:r>
            <a:endParaRPr dirty="0"/>
          </a:p>
        </p:txBody>
      </p:sp>
      <p:sp>
        <p:nvSpPr>
          <p:cNvPr id="360451" name="Rectangle 3"/>
          <p:cNvSpPr>
            <a:spLocks noGrp="1" noChangeArrowheads="1"/>
          </p:cNvSpPr>
          <p:nvPr>
            <p:ph sz="quarter" idx="10"/>
          </p:nvPr>
        </p:nvSpPr>
        <p:spPr bwMode="auto">
          <a:xfrm>
            <a:off x="335580" y="2094436"/>
            <a:ext cx="3050466" cy="230002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normAutofit/>
          </a:bodyPr>
          <a:lstStyle/>
          <a:p>
            <a:pPr defTabSz="761970">
              <a:spcBef>
                <a:spcPts val="833"/>
              </a:spcBef>
            </a:pPr>
            <a:r>
              <a:rPr lang="zh-CN" altLang="en-US" sz="1600" b="0" dirty="0">
                <a:solidFill>
                  <a:schemeClr val="bg1"/>
                </a:solidFill>
              </a:rPr>
              <a:t>该表的元组总数</a:t>
            </a:r>
            <a:r>
              <a:rPr lang="en-US" altLang="zh-CN" sz="1600" b="0" dirty="0">
                <a:solidFill>
                  <a:schemeClr val="bg1"/>
                </a:solidFill>
              </a:rPr>
              <a:t>(N)</a:t>
            </a:r>
          </a:p>
          <a:p>
            <a:pPr defTabSz="761970">
              <a:spcBef>
                <a:spcPts val="833"/>
              </a:spcBef>
            </a:pPr>
            <a:r>
              <a:rPr lang="zh-CN" altLang="en-US" sz="1600" b="0" dirty="0">
                <a:solidFill>
                  <a:schemeClr val="bg1"/>
                </a:solidFill>
              </a:rPr>
              <a:t>元组长度</a:t>
            </a:r>
            <a:r>
              <a:rPr lang="en-US" altLang="zh-CN" sz="1600" b="0" dirty="0">
                <a:solidFill>
                  <a:schemeClr val="bg1"/>
                </a:solidFill>
              </a:rPr>
              <a:t>(l)</a:t>
            </a:r>
          </a:p>
          <a:p>
            <a:pPr defTabSz="761970">
              <a:spcBef>
                <a:spcPts val="833"/>
              </a:spcBef>
            </a:pPr>
            <a:r>
              <a:rPr lang="zh-CN" altLang="en-US" sz="1600" b="0" dirty="0">
                <a:solidFill>
                  <a:schemeClr val="bg1"/>
                </a:solidFill>
              </a:rPr>
              <a:t>占用的块数</a:t>
            </a:r>
            <a:r>
              <a:rPr lang="en-US" altLang="zh-CN" sz="1600" b="0" dirty="0">
                <a:solidFill>
                  <a:schemeClr val="bg1"/>
                </a:solidFill>
              </a:rPr>
              <a:t>(B)</a:t>
            </a:r>
          </a:p>
          <a:p>
            <a:pPr defTabSz="761970">
              <a:spcBef>
                <a:spcPts val="833"/>
              </a:spcBef>
            </a:pPr>
            <a:r>
              <a:rPr lang="zh-CN" altLang="en-US" sz="1600" b="0" dirty="0">
                <a:solidFill>
                  <a:schemeClr val="bg1"/>
                </a:solidFill>
              </a:rPr>
              <a:t>占用的溢出块数</a:t>
            </a:r>
            <a:r>
              <a:rPr lang="en-US" altLang="zh-CN" sz="1600" b="0" dirty="0">
                <a:solidFill>
                  <a:schemeClr val="bg1"/>
                </a:solidFill>
              </a:rPr>
              <a:t>(BO)</a:t>
            </a:r>
          </a:p>
        </p:txBody>
      </p:sp>
      <p:sp>
        <p:nvSpPr>
          <p:cNvPr id="24" name="TextBox 22">
            <a:extLst>
              <a:ext uri="{FF2B5EF4-FFF2-40B4-BE49-F238E27FC236}">
                <a16:creationId xmlns:a16="http://schemas.microsoft.com/office/drawing/2014/main" id="{71C4501C-8FDB-43F4-B73D-6BE28C4EA10F}"/>
              </a:ext>
            </a:extLst>
          </p:cNvPr>
          <p:cNvSpPr txBox="1"/>
          <p:nvPr/>
        </p:nvSpPr>
        <p:spPr>
          <a:xfrm>
            <a:off x="1156795" y="956575"/>
            <a:ext cx="492443" cy="461665"/>
          </a:xfrm>
          <a:prstGeom prst="rect">
            <a:avLst/>
          </a:prstGeom>
          <a:noFill/>
        </p:spPr>
        <p:txBody>
          <a:bodyPr wrap="none" rtlCol="0">
            <a:spAutoFit/>
          </a:bodyPr>
          <a:lstStyle>
            <a:defPPr>
              <a:defRPr lang="zh-CN"/>
            </a:defPPr>
            <a:lvl1pPr algn="ctr">
              <a:defRPr sz="2400" b="1">
                <a:latin typeface="微软雅黑" panose="020B0503020204020204" pitchFamily="34" charset="-122"/>
                <a:ea typeface="微软雅黑" panose="020B0503020204020204" pitchFamily="34" charset="-122"/>
              </a:defRPr>
            </a:lvl1pPr>
          </a:lstStyle>
          <a:p>
            <a:r>
              <a:rPr lang="zh-CN" altLang="en-US" dirty="0"/>
              <a:t>表</a:t>
            </a:r>
            <a:endParaRPr lang="id-ID" dirty="0"/>
          </a:p>
        </p:txBody>
      </p:sp>
      <p:cxnSp>
        <p:nvCxnSpPr>
          <p:cNvPr id="25" name="Straight Connector 23">
            <a:extLst>
              <a:ext uri="{FF2B5EF4-FFF2-40B4-BE49-F238E27FC236}">
                <a16:creationId xmlns:a16="http://schemas.microsoft.com/office/drawing/2014/main" id="{E1999FF3-F3F0-42AB-8903-977FA653CD4C}"/>
              </a:ext>
            </a:extLst>
          </p:cNvPr>
          <p:cNvCxnSpPr/>
          <p:nvPr/>
        </p:nvCxnSpPr>
        <p:spPr>
          <a:xfrm>
            <a:off x="3384061" y="635953"/>
            <a:ext cx="0" cy="2948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4">
            <a:extLst>
              <a:ext uri="{FF2B5EF4-FFF2-40B4-BE49-F238E27FC236}">
                <a16:creationId xmlns:a16="http://schemas.microsoft.com/office/drawing/2014/main" id="{D1417A40-6DF5-4928-9076-851C154ABDF8}"/>
              </a:ext>
            </a:extLst>
          </p:cNvPr>
          <p:cNvCxnSpPr/>
          <p:nvPr/>
        </p:nvCxnSpPr>
        <p:spPr>
          <a:xfrm>
            <a:off x="6667759" y="647344"/>
            <a:ext cx="0" cy="2948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5">
            <a:extLst>
              <a:ext uri="{FF2B5EF4-FFF2-40B4-BE49-F238E27FC236}">
                <a16:creationId xmlns:a16="http://schemas.microsoft.com/office/drawing/2014/main" id="{1579913F-0F40-4102-AE3E-30348F03B730}"/>
              </a:ext>
            </a:extLst>
          </p:cNvPr>
          <p:cNvCxnSpPr>
            <a:cxnSpLocks/>
          </p:cNvCxnSpPr>
          <p:nvPr/>
        </p:nvCxnSpPr>
        <p:spPr>
          <a:xfrm>
            <a:off x="3384061" y="2857500"/>
            <a:ext cx="0" cy="28575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6">
            <a:extLst>
              <a:ext uri="{FF2B5EF4-FFF2-40B4-BE49-F238E27FC236}">
                <a16:creationId xmlns:a16="http://schemas.microsoft.com/office/drawing/2014/main" id="{753DDA4E-33DE-40C0-A880-68C7F84C04AB}"/>
              </a:ext>
            </a:extLst>
          </p:cNvPr>
          <p:cNvCxnSpPr>
            <a:cxnSpLocks/>
          </p:cNvCxnSpPr>
          <p:nvPr/>
        </p:nvCxnSpPr>
        <p:spPr>
          <a:xfrm>
            <a:off x="6664176" y="2870581"/>
            <a:ext cx="3583" cy="28444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Box 22">
            <a:extLst>
              <a:ext uri="{FF2B5EF4-FFF2-40B4-BE49-F238E27FC236}">
                <a16:creationId xmlns:a16="http://schemas.microsoft.com/office/drawing/2014/main" id="{2286E36D-7599-4960-AD4C-244C00B77347}"/>
              </a:ext>
            </a:extLst>
          </p:cNvPr>
          <p:cNvSpPr txBox="1"/>
          <p:nvPr/>
        </p:nvSpPr>
        <p:spPr>
          <a:xfrm>
            <a:off x="4483974" y="958655"/>
            <a:ext cx="492444" cy="461665"/>
          </a:xfrm>
          <a:prstGeom prst="rect">
            <a:avLst/>
          </a:prstGeom>
          <a:noFill/>
        </p:spPr>
        <p:txBody>
          <a:bodyPr wrap="none" rtlCol="0">
            <a:spAutoFit/>
          </a:bodyPr>
          <a:lstStyle>
            <a:defPPr>
              <a:defRPr lang="zh-CN"/>
            </a:defPPr>
            <a:lvl1pPr algn="ctr">
              <a:defRPr sz="2400" b="1">
                <a:latin typeface="微软雅黑" panose="020B0503020204020204" pitchFamily="34" charset="-122"/>
                <a:ea typeface="微软雅黑" panose="020B0503020204020204" pitchFamily="34" charset="-122"/>
              </a:defRPr>
            </a:lvl1pPr>
          </a:lstStyle>
          <a:p>
            <a:r>
              <a:rPr lang="zh-CN" altLang="en-US" dirty="0"/>
              <a:t>列</a:t>
            </a:r>
            <a:endParaRPr lang="id-ID" dirty="0"/>
          </a:p>
        </p:txBody>
      </p:sp>
      <p:sp>
        <p:nvSpPr>
          <p:cNvPr id="50" name="TextBox 22">
            <a:extLst>
              <a:ext uri="{FF2B5EF4-FFF2-40B4-BE49-F238E27FC236}">
                <a16:creationId xmlns:a16="http://schemas.microsoft.com/office/drawing/2014/main" id="{DE684858-DEE4-4D55-9429-EA4F04776A58}"/>
              </a:ext>
            </a:extLst>
          </p:cNvPr>
          <p:cNvSpPr txBox="1"/>
          <p:nvPr/>
        </p:nvSpPr>
        <p:spPr>
          <a:xfrm>
            <a:off x="7709284" y="967419"/>
            <a:ext cx="800220"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索引</a:t>
            </a:r>
            <a:endParaRPr lang="id-ID" sz="2400" b="1" dirty="0">
              <a:latin typeface="微软雅黑" panose="020B0503020204020204" pitchFamily="34" charset="-122"/>
              <a:ea typeface="微软雅黑" panose="020B0503020204020204" pitchFamily="34" charset="-122"/>
            </a:endParaRPr>
          </a:p>
        </p:txBody>
      </p:sp>
      <p:sp>
        <p:nvSpPr>
          <p:cNvPr id="45" name="Rectangle 3">
            <a:extLst>
              <a:ext uri="{FF2B5EF4-FFF2-40B4-BE49-F238E27FC236}">
                <a16:creationId xmlns:a16="http://schemas.microsoft.com/office/drawing/2014/main" id="{1B1E5FDB-4BFC-4D79-BC4A-9EE6D2772484}"/>
              </a:ext>
            </a:extLst>
          </p:cNvPr>
          <p:cNvSpPr txBox="1">
            <a:spLocks noChangeArrowheads="1"/>
          </p:cNvSpPr>
          <p:nvPr/>
        </p:nvSpPr>
        <p:spPr bwMode="auto">
          <a:xfrm>
            <a:off x="3721626" y="2050785"/>
            <a:ext cx="3050466" cy="23000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no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1" kern="1200">
                <a:solidFill>
                  <a:schemeClr val="tx1">
                    <a:lumMod val="65000"/>
                    <a:lumOff val="35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defTabSz="761970">
              <a:spcBef>
                <a:spcPts val="833"/>
              </a:spcBef>
            </a:pPr>
            <a:r>
              <a:rPr lang="zh-CN" altLang="en-US" sz="1600" b="0" dirty="0">
                <a:solidFill>
                  <a:schemeClr val="bg1"/>
                </a:solidFill>
              </a:rPr>
              <a:t>该列不同值的个数</a:t>
            </a:r>
            <a:r>
              <a:rPr lang="en-US" altLang="zh-CN" sz="1600" b="0" dirty="0">
                <a:solidFill>
                  <a:schemeClr val="bg1"/>
                </a:solidFill>
              </a:rPr>
              <a:t>(m)</a:t>
            </a:r>
          </a:p>
          <a:p>
            <a:pPr defTabSz="761970">
              <a:spcBef>
                <a:spcPts val="833"/>
              </a:spcBef>
            </a:pPr>
            <a:r>
              <a:rPr lang="zh-CN" altLang="en-US" sz="1600" b="0" dirty="0">
                <a:solidFill>
                  <a:schemeClr val="bg1"/>
                </a:solidFill>
              </a:rPr>
              <a:t>选择率</a:t>
            </a:r>
            <a:r>
              <a:rPr lang="en-US" altLang="zh-CN" sz="1600" b="0" dirty="0">
                <a:solidFill>
                  <a:schemeClr val="bg1"/>
                </a:solidFill>
              </a:rPr>
              <a:t>(f)</a:t>
            </a:r>
          </a:p>
          <a:p>
            <a:pPr defTabSz="761970">
              <a:spcBef>
                <a:spcPts val="833"/>
              </a:spcBef>
            </a:pPr>
            <a:r>
              <a:rPr lang="zh-CN" altLang="en-US" sz="1600" b="0" dirty="0">
                <a:solidFill>
                  <a:schemeClr val="bg1"/>
                </a:solidFill>
              </a:rPr>
              <a:t>该列最大值</a:t>
            </a:r>
          </a:p>
          <a:p>
            <a:pPr defTabSz="761970">
              <a:spcBef>
                <a:spcPts val="833"/>
              </a:spcBef>
            </a:pPr>
            <a:r>
              <a:rPr lang="zh-CN" altLang="en-US" sz="1600" b="0" dirty="0">
                <a:solidFill>
                  <a:schemeClr val="bg1"/>
                </a:solidFill>
              </a:rPr>
              <a:t>该列最小值</a:t>
            </a:r>
          </a:p>
          <a:p>
            <a:pPr defTabSz="761970">
              <a:spcBef>
                <a:spcPts val="833"/>
              </a:spcBef>
            </a:pPr>
            <a:r>
              <a:rPr lang="zh-CN" altLang="en-US" sz="1600" b="0" dirty="0">
                <a:solidFill>
                  <a:schemeClr val="bg1"/>
                </a:solidFill>
              </a:rPr>
              <a:t>该列上是否已经建立了索引</a:t>
            </a:r>
          </a:p>
          <a:p>
            <a:pPr defTabSz="761970">
              <a:spcBef>
                <a:spcPts val="833"/>
              </a:spcBef>
            </a:pPr>
            <a:r>
              <a:rPr lang="zh-CN" altLang="en-US" sz="1600" b="0" dirty="0">
                <a:solidFill>
                  <a:schemeClr val="bg1"/>
                </a:solidFill>
              </a:rPr>
              <a:t>索引类型</a:t>
            </a:r>
            <a:r>
              <a:rPr lang="en-US" altLang="zh-CN" sz="1600" b="0" dirty="0">
                <a:solidFill>
                  <a:schemeClr val="bg1"/>
                </a:solidFill>
              </a:rPr>
              <a:t>(B+</a:t>
            </a:r>
            <a:r>
              <a:rPr lang="zh-CN" altLang="en-US" sz="1600" b="0" dirty="0">
                <a:solidFill>
                  <a:schemeClr val="bg1"/>
                </a:solidFill>
              </a:rPr>
              <a:t>树索引、</a:t>
            </a:r>
            <a:r>
              <a:rPr lang="en-US" altLang="zh-CN" sz="1600" b="0" dirty="0">
                <a:solidFill>
                  <a:schemeClr val="bg1"/>
                </a:solidFill>
              </a:rPr>
              <a:t>Hash</a:t>
            </a:r>
            <a:r>
              <a:rPr lang="zh-CN" altLang="en-US" sz="1600" b="0" dirty="0">
                <a:solidFill>
                  <a:schemeClr val="bg1"/>
                </a:solidFill>
              </a:rPr>
              <a:t>索引、聚集索引</a:t>
            </a:r>
            <a:r>
              <a:rPr lang="en-US" altLang="zh-CN" sz="1600" b="0" dirty="0">
                <a:solidFill>
                  <a:schemeClr val="bg1"/>
                </a:solidFill>
              </a:rPr>
              <a:t>)</a:t>
            </a:r>
          </a:p>
          <a:p>
            <a:pPr defTabSz="761970">
              <a:spcBef>
                <a:spcPts val="833"/>
              </a:spcBef>
            </a:pPr>
            <a:endParaRPr lang="en-US" altLang="zh-CN" sz="1600" b="0" dirty="0">
              <a:solidFill>
                <a:schemeClr val="bg1"/>
              </a:solidFill>
            </a:endParaRPr>
          </a:p>
        </p:txBody>
      </p:sp>
      <p:sp>
        <p:nvSpPr>
          <p:cNvPr id="46" name="Rectangle 3">
            <a:extLst>
              <a:ext uri="{FF2B5EF4-FFF2-40B4-BE49-F238E27FC236}">
                <a16:creationId xmlns:a16="http://schemas.microsoft.com/office/drawing/2014/main" id="{19192FAA-23B4-4009-913C-CEEBBA9B1BAF}"/>
              </a:ext>
            </a:extLst>
          </p:cNvPr>
          <p:cNvSpPr txBox="1">
            <a:spLocks noChangeArrowheads="1"/>
          </p:cNvSpPr>
          <p:nvPr/>
        </p:nvSpPr>
        <p:spPr bwMode="auto">
          <a:xfrm>
            <a:off x="7321686" y="2063310"/>
            <a:ext cx="2734103" cy="23000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3" tIns="50797" rIns="101593" bIns="50797">
            <a:normAutofit/>
          </a:bodyPr>
          <a:lstStyle>
            <a:lvl1pPr marL="296330" indent="-296330" algn="l" defTabSz="791979"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642049" indent="-246942" algn="l" defTabSz="791979" rtl="0" eaLnBrk="0" fontAlgn="base" hangingPunct="0">
              <a:lnSpc>
                <a:spcPts val="2600"/>
              </a:lnSpc>
              <a:spcBef>
                <a:spcPct val="20000"/>
              </a:spcBef>
              <a:spcAft>
                <a:spcPct val="0"/>
              </a:spcAft>
              <a:buFont typeface="Arial" panose="020B0604020202020204" pitchFamily="34" charset="0"/>
              <a:buChar char="–"/>
              <a:defRPr sz="1800" b="1" kern="1200">
                <a:solidFill>
                  <a:schemeClr val="tx1">
                    <a:lumMod val="65000"/>
                    <a:lumOff val="35000"/>
                  </a:schemeClr>
                </a:solidFill>
                <a:latin typeface="华文中宋" panose="02010600040101010101" pitchFamily="2" charset="-122"/>
                <a:ea typeface="华文中宋" panose="02010600040101010101" pitchFamily="2" charset="-122"/>
                <a:cs typeface="+mn-cs"/>
              </a:defRPr>
            </a:lvl2pPr>
            <a:lvl3pPr marL="989532" indent="-197554" algn="l" defTabSz="791979"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386403" indent="-197554" algn="l" defTabSz="791979"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1781510" indent="-197554" algn="l" defTabSz="791979" rtl="0" eaLnBrk="0" fontAlgn="base" hangingPunct="0">
              <a:spcBef>
                <a:spcPct val="20000"/>
              </a:spcBef>
              <a:spcAft>
                <a:spcPct val="0"/>
              </a:spcAft>
              <a:buFont typeface="Arial" panose="020B0604020202020204" pitchFamily="34" charset="0"/>
              <a:buChar char="»"/>
              <a:defRPr sz="1778" kern="1200">
                <a:solidFill>
                  <a:schemeClr val="tx1"/>
                </a:solidFill>
                <a:latin typeface="+mn-lt"/>
                <a:ea typeface="+mn-ea"/>
                <a:cs typeface="+mn-cs"/>
              </a:defRPr>
            </a:lvl5pPr>
            <a:lvl6pPr marL="2178739"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574874"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2971008"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367143" indent="-198067" algn="l" defTabSz="792269" rtl="0" eaLnBrk="1" latinLnBrk="0" hangingPunct="1">
              <a:spcBef>
                <a:spcPct val="20000"/>
              </a:spcBef>
              <a:buFont typeface="Arial" pitchFamily="34" charset="0"/>
              <a:buChar char="•"/>
              <a:defRPr sz="1778" kern="1200">
                <a:solidFill>
                  <a:schemeClr val="tx1"/>
                </a:solidFill>
                <a:latin typeface="+mn-lt"/>
                <a:ea typeface="+mn-ea"/>
                <a:cs typeface="+mn-cs"/>
              </a:defRPr>
            </a:lvl9pPr>
          </a:lstStyle>
          <a:p>
            <a:pPr defTabSz="761970">
              <a:spcBef>
                <a:spcPts val="833"/>
              </a:spcBef>
            </a:pPr>
            <a:r>
              <a:rPr lang="zh-CN" altLang="en-US" sz="1600" b="0" dirty="0">
                <a:solidFill>
                  <a:schemeClr val="bg1"/>
                </a:solidFill>
              </a:rPr>
              <a:t>索引的层数</a:t>
            </a:r>
            <a:r>
              <a:rPr lang="en-US" altLang="zh-CN" sz="1600" b="0" dirty="0">
                <a:solidFill>
                  <a:schemeClr val="bg1"/>
                </a:solidFill>
              </a:rPr>
              <a:t>(L)</a:t>
            </a:r>
          </a:p>
          <a:p>
            <a:pPr defTabSz="761970">
              <a:spcBef>
                <a:spcPts val="833"/>
              </a:spcBef>
            </a:pPr>
            <a:r>
              <a:rPr lang="zh-CN" altLang="en-US" sz="1600" b="0" dirty="0">
                <a:solidFill>
                  <a:schemeClr val="bg1"/>
                </a:solidFill>
              </a:rPr>
              <a:t>不同索引值的个数</a:t>
            </a:r>
          </a:p>
          <a:p>
            <a:pPr defTabSz="761970">
              <a:spcBef>
                <a:spcPts val="833"/>
              </a:spcBef>
            </a:pPr>
            <a:r>
              <a:rPr lang="zh-CN" altLang="en-US" sz="1600" b="0" dirty="0">
                <a:solidFill>
                  <a:schemeClr val="bg1"/>
                </a:solidFill>
              </a:rPr>
              <a:t>索引的选择基数</a:t>
            </a:r>
            <a:r>
              <a:rPr lang="en-US" altLang="zh-CN" sz="1600" b="0" dirty="0">
                <a:solidFill>
                  <a:schemeClr val="bg1"/>
                </a:solidFill>
              </a:rPr>
              <a:t>S(</a:t>
            </a:r>
            <a:r>
              <a:rPr lang="zh-CN" altLang="en-US" sz="1600" b="0" dirty="0">
                <a:solidFill>
                  <a:schemeClr val="bg1"/>
                </a:solidFill>
              </a:rPr>
              <a:t>有</a:t>
            </a:r>
            <a:r>
              <a:rPr lang="en-US" altLang="zh-CN" sz="1600" b="0" dirty="0">
                <a:solidFill>
                  <a:schemeClr val="bg1"/>
                </a:solidFill>
              </a:rPr>
              <a:t>S</a:t>
            </a:r>
            <a:r>
              <a:rPr lang="zh-CN" altLang="en-US" sz="1600" b="0" dirty="0">
                <a:solidFill>
                  <a:schemeClr val="bg1"/>
                </a:solidFill>
              </a:rPr>
              <a:t>个元组具有某个索引值</a:t>
            </a:r>
            <a:r>
              <a:rPr lang="en-US" altLang="zh-CN" sz="1600" b="0" dirty="0">
                <a:solidFill>
                  <a:schemeClr val="bg1"/>
                </a:solidFill>
              </a:rPr>
              <a:t>)</a:t>
            </a:r>
          </a:p>
          <a:p>
            <a:pPr defTabSz="761970">
              <a:spcBef>
                <a:spcPts val="833"/>
              </a:spcBef>
            </a:pPr>
            <a:r>
              <a:rPr lang="zh-CN" altLang="en-US" sz="1600" b="0" dirty="0">
                <a:solidFill>
                  <a:schemeClr val="bg1"/>
                </a:solidFill>
              </a:rPr>
              <a:t>索引的叶结点数</a:t>
            </a:r>
            <a:r>
              <a:rPr lang="en-US" altLang="zh-CN" sz="1600" b="0" dirty="0">
                <a:solidFill>
                  <a:schemeClr val="bg1"/>
                </a:solidFill>
              </a:rPr>
              <a:t>(Y) </a:t>
            </a:r>
          </a:p>
          <a:p>
            <a:pPr marL="0" indent="0" defTabSz="761970">
              <a:spcBef>
                <a:spcPts val="833"/>
              </a:spcBef>
              <a:buNone/>
            </a:pPr>
            <a:endParaRPr lang="en-US" altLang="zh-CN" sz="1600" b="0" dirty="0">
              <a:solidFill>
                <a:schemeClr val="bg1"/>
              </a:solidFill>
            </a:endParaRPr>
          </a:p>
        </p:txBody>
      </p:sp>
      <p:pic>
        <p:nvPicPr>
          <p:cNvPr id="2050" name="Picture 2" descr="See the source image">
            <a:extLst>
              <a:ext uri="{FF2B5EF4-FFF2-40B4-BE49-F238E27FC236}">
                <a16:creationId xmlns:a16="http://schemas.microsoft.com/office/drawing/2014/main" id="{49C95265-29CD-49DE-ABA5-C2D229D26A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5070" y="841977"/>
            <a:ext cx="741078" cy="7410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813AEC04-A65B-4ED7-9AB4-F20F00A154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1155" y="776394"/>
            <a:ext cx="1189982" cy="8722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查看源图像">
            <a:extLst>
              <a:ext uri="{FF2B5EF4-FFF2-40B4-BE49-F238E27FC236}">
                <a16:creationId xmlns:a16="http://schemas.microsoft.com/office/drawing/2014/main" id="{D15AB406-A32F-4483-A097-7D7976FECC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3301" y="776394"/>
            <a:ext cx="697233" cy="697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128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down)">
                                      <p:cBhvr>
                                        <p:cTn id="14" dur="500"/>
                                        <p:tgtEl>
                                          <p:spTgt spid="26"/>
                                        </p:tgtEl>
                                      </p:cBhvr>
                                    </p:animEffect>
                                  </p:childTnLst>
                                </p:cTn>
                              </p:par>
                              <p:par>
                                <p:cTn id="15" presetID="22" presetClass="entr" presetSubtype="4"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9" grpId="0"/>
      <p:bldP spid="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全表扫描算法的代价估算</a:t>
            </a:r>
          </a:p>
        </p:txBody>
      </p:sp>
      <p:sp>
        <p:nvSpPr>
          <p:cNvPr id="266243" name="Rectangle 3"/>
          <p:cNvSpPr>
            <a:spLocks noGrp="1" noChangeArrowheads="1"/>
          </p:cNvSpPr>
          <p:nvPr>
            <p:ph sz="quarter" idx="10"/>
          </p:nvPr>
        </p:nvSpPr>
        <p:spPr bwMode="auto"/>
        <p:txBody>
          <a:bodyPr/>
          <a:lstStyle/>
          <a:p>
            <a:pPr marL="430385" indent="-380996" eaLnBrk="1" hangingPunct="1">
              <a:lnSpc>
                <a:spcPct val="150000"/>
              </a:lnSpc>
              <a:defRPr/>
            </a:pPr>
            <a:r>
              <a:rPr lang="zh-CN" altLang="en-US" sz="2222" dirty="0">
                <a:highlight>
                  <a:srgbClr val="FFFF00"/>
                </a:highlight>
              </a:rPr>
              <a:t>如果基本表大小为</a:t>
            </a:r>
            <a:r>
              <a:rPr lang="en-US" altLang="zh-CN" sz="2222" dirty="0">
                <a:highlight>
                  <a:srgbClr val="FFFF00"/>
                </a:highlight>
              </a:rPr>
              <a:t>B</a:t>
            </a:r>
            <a:r>
              <a:rPr lang="zh-CN" altLang="en-US" sz="2222" dirty="0">
                <a:highlight>
                  <a:srgbClr val="FFFF00"/>
                </a:highlight>
              </a:rPr>
              <a:t>块，全表扫描算法的代价 </a:t>
            </a:r>
            <a:r>
              <a:rPr lang="en-US" altLang="zh-CN" sz="2222" dirty="0">
                <a:highlight>
                  <a:srgbClr val="FFFF00"/>
                </a:highlight>
              </a:rPr>
              <a:t>cost</a:t>
            </a:r>
            <a:r>
              <a:rPr lang="zh-CN" altLang="en-US" sz="2222" dirty="0">
                <a:highlight>
                  <a:srgbClr val="FFFF00"/>
                </a:highlight>
              </a:rPr>
              <a:t>＝</a:t>
            </a:r>
            <a:r>
              <a:rPr lang="en-US" altLang="zh-CN" sz="2222" dirty="0">
                <a:highlight>
                  <a:srgbClr val="FFFF00"/>
                </a:highlight>
              </a:rPr>
              <a:t>B</a:t>
            </a:r>
          </a:p>
          <a:p>
            <a:pPr marL="430385" indent="-380996" eaLnBrk="1" hangingPunct="1">
              <a:lnSpc>
                <a:spcPct val="150000"/>
              </a:lnSpc>
              <a:defRPr/>
            </a:pPr>
            <a:r>
              <a:rPr lang="zh-CN" altLang="en-US" sz="2222" dirty="0">
                <a:highlight>
                  <a:srgbClr val="FFFF00"/>
                </a:highlight>
              </a:rPr>
              <a:t>如果选择条件是码＝值，那么平均搜索代价 </a:t>
            </a:r>
            <a:r>
              <a:rPr lang="en-US" altLang="zh-CN" sz="2222" dirty="0">
                <a:highlight>
                  <a:srgbClr val="FFFF00"/>
                </a:highlight>
              </a:rPr>
              <a:t>cost</a:t>
            </a:r>
            <a:r>
              <a:rPr lang="zh-CN" altLang="en-US" sz="2222" dirty="0">
                <a:highlight>
                  <a:srgbClr val="FFFF00"/>
                </a:highlight>
              </a:rPr>
              <a:t>＝</a:t>
            </a:r>
            <a:r>
              <a:rPr lang="en-US" altLang="zh-CN" sz="2222" dirty="0">
                <a:highlight>
                  <a:srgbClr val="FFFF00"/>
                </a:highlight>
              </a:rPr>
              <a:t>B/2</a:t>
            </a:r>
          </a:p>
          <a:p>
            <a:pPr marL="0" indent="0" eaLnBrk="1" hangingPunct="1">
              <a:lnSpc>
                <a:spcPct val="150000"/>
              </a:lnSpc>
              <a:buNone/>
              <a:defRPr/>
            </a:pPr>
            <a:endParaRPr lang="en-US" altLang="zh-CN" sz="2222" dirty="0"/>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索引扫描算法的代价估算</a:t>
            </a:r>
          </a:p>
        </p:txBody>
      </p:sp>
      <p:sp>
        <p:nvSpPr>
          <p:cNvPr id="267267" name="Rectangle 3"/>
          <p:cNvSpPr>
            <a:spLocks noGrp="1" noChangeArrowheads="1"/>
          </p:cNvSpPr>
          <p:nvPr>
            <p:ph sz="quarter" idx="10"/>
          </p:nvPr>
        </p:nvSpPr>
        <p:spPr bwMode="auto"/>
        <p:txBody>
          <a:bodyPr/>
          <a:lstStyle/>
          <a:p>
            <a:pPr eaLnBrk="1" hangingPunct="1">
              <a:lnSpc>
                <a:spcPct val="150000"/>
              </a:lnSpc>
              <a:defRPr/>
            </a:pPr>
            <a:r>
              <a:rPr lang="zh-CN" altLang="en-US" sz="2222" dirty="0"/>
              <a:t>如果选择条件是：</a:t>
            </a:r>
            <a:r>
              <a:rPr lang="zh-CN" altLang="en-US" sz="2222" b="1" dirty="0"/>
              <a:t>码＝值</a:t>
            </a:r>
          </a:p>
          <a:p>
            <a:pPr lvl="1">
              <a:lnSpc>
                <a:spcPct val="150000"/>
              </a:lnSpc>
              <a:buFont typeface="Arial" panose="020B0604020202020204" pitchFamily="34" charset="0"/>
              <a:buChar char="•"/>
              <a:defRPr/>
            </a:pPr>
            <a:r>
              <a:rPr lang="zh-CN" altLang="en-US" sz="2000" dirty="0"/>
              <a:t>如［例</a:t>
            </a:r>
            <a:r>
              <a:rPr lang="en-US" altLang="zh-CN" sz="2000" dirty="0"/>
              <a:t>1-C2</a:t>
            </a:r>
            <a:r>
              <a:rPr lang="zh-CN" altLang="en-US" sz="2000" dirty="0"/>
              <a:t>］，则采用该表的</a:t>
            </a:r>
            <a:r>
              <a:rPr lang="zh-CN" altLang="en-US" sz="2222" b="1" dirty="0">
                <a:solidFill>
                  <a:srgbClr val="FF0000"/>
                </a:solidFill>
              </a:rPr>
              <a:t>主索引</a:t>
            </a:r>
            <a:endParaRPr lang="zh-CN" altLang="en-US" sz="2000" b="1" dirty="0">
              <a:solidFill>
                <a:srgbClr val="FF0000"/>
              </a:solidFill>
            </a:endParaRPr>
          </a:p>
          <a:p>
            <a:pPr lvl="1">
              <a:lnSpc>
                <a:spcPct val="150000"/>
              </a:lnSpc>
              <a:buFont typeface="Arial" panose="020B0604020202020204" pitchFamily="34" charset="0"/>
              <a:buChar char="•"/>
              <a:defRPr/>
            </a:pPr>
            <a:r>
              <a:rPr lang="zh-CN" altLang="en-US" sz="2000" dirty="0">
                <a:highlight>
                  <a:srgbClr val="FFFF00"/>
                </a:highlight>
              </a:rPr>
              <a:t>若为</a:t>
            </a:r>
            <a:r>
              <a:rPr lang="en-US" altLang="zh-CN" sz="2000" dirty="0">
                <a:highlight>
                  <a:srgbClr val="FFFF00"/>
                </a:highlight>
              </a:rPr>
              <a:t>B+</a:t>
            </a:r>
            <a:r>
              <a:rPr lang="zh-CN" altLang="en-US" sz="2000" dirty="0">
                <a:highlight>
                  <a:srgbClr val="FFFF00"/>
                </a:highlight>
              </a:rPr>
              <a:t>树，层数为</a:t>
            </a:r>
            <a:r>
              <a:rPr lang="en-US" altLang="zh-CN" sz="2000" dirty="0">
                <a:highlight>
                  <a:srgbClr val="FFFF00"/>
                </a:highlight>
              </a:rPr>
              <a:t>L</a:t>
            </a:r>
            <a:r>
              <a:rPr lang="zh-CN" altLang="en-US" sz="2000" dirty="0">
                <a:highlight>
                  <a:srgbClr val="FFFF00"/>
                </a:highlight>
              </a:rPr>
              <a:t>，需要存取</a:t>
            </a:r>
            <a:r>
              <a:rPr lang="en-US" altLang="zh-CN" sz="2000" dirty="0">
                <a:highlight>
                  <a:srgbClr val="FFFF00"/>
                </a:highlight>
              </a:rPr>
              <a:t>B+</a:t>
            </a:r>
            <a:r>
              <a:rPr lang="zh-CN" altLang="en-US" sz="2000" dirty="0">
                <a:highlight>
                  <a:srgbClr val="FFFF00"/>
                </a:highlight>
              </a:rPr>
              <a:t>树中从根结点到叶结点</a:t>
            </a:r>
            <a:r>
              <a:rPr lang="en-US" altLang="zh-CN" sz="2000" dirty="0">
                <a:highlight>
                  <a:srgbClr val="FFFF00"/>
                </a:highlight>
              </a:rPr>
              <a:t>L</a:t>
            </a:r>
            <a:r>
              <a:rPr lang="zh-CN" altLang="en-US" sz="2000" dirty="0">
                <a:highlight>
                  <a:srgbClr val="FFFF00"/>
                </a:highlight>
              </a:rPr>
              <a:t>块，再加上基本表中该元组所在的那一块，所以</a:t>
            </a:r>
            <a:r>
              <a:rPr lang="en-US" altLang="zh-CN" sz="2000" dirty="0">
                <a:highlight>
                  <a:srgbClr val="FFFF00"/>
                </a:highlight>
              </a:rPr>
              <a:t>cost=L+1</a:t>
            </a:r>
          </a:p>
          <a:p>
            <a:pPr eaLnBrk="1" hangingPunct="1">
              <a:lnSpc>
                <a:spcPct val="150000"/>
              </a:lnSpc>
              <a:defRPr/>
            </a:pPr>
            <a:r>
              <a:rPr lang="zh-CN" altLang="en-US" sz="2222" dirty="0"/>
              <a:t>如果选择条件：</a:t>
            </a:r>
            <a:r>
              <a:rPr lang="zh-CN" altLang="en-US" sz="2222" b="1" dirty="0"/>
              <a:t>涉及非码属性</a:t>
            </a:r>
          </a:p>
          <a:p>
            <a:pPr lvl="1">
              <a:lnSpc>
                <a:spcPct val="150000"/>
              </a:lnSpc>
              <a:buFont typeface="Arial" panose="020B0604020202020204" pitchFamily="34" charset="0"/>
              <a:buChar char="•"/>
              <a:defRPr/>
            </a:pPr>
            <a:r>
              <a:rPr lang="zh-CN" altLang="en-US" sz="2000" dirty="0"/>
              <a:t>如［例</a:t>
            </a:r>
            <a:r>
              <a:rPr lang="en-US" altLang="zh-CN" sz="2000" dirty="0"/>
              <a:t>1-C3</a:t>
            </a:r>
            <a:r>
              <a:rPr lang="zh-CN" altLang="en-US" sz="2000" dirty="0"/>
              <a:t>］，若为</a:t>
            </a:r>
            <a:r>
              <a:rPr lang="en-US" altLang="zh-CN" sz="2000" dirty="0"/>
              <a:t>B+</a:t>
            </a:r>
            <a:r>
              <a:rPr lang="zh-CN" altLang="en-US" sz="2000" dirty="0"/>
              <a:t>树索引，选择条件是相等比较，</a:t>
            </a:r>
            <a:r>
              <a:rPr lang="en-US" altLang="zh-CN" sz="2000" dirty="0"/>
              <a:t>S</a:t>
            </a:r>
            <a:r>
              <a:rPr lang="zh-CN" altLang="en-US" sz="2000" dirty="0"/>
              <a:t>是索引的选择基数</a:t>
            </a:r>
            <a:r>
              <a:rPr lang="en-US" altLang="zh-CN" sz="2000" dirty="0"/>
              <a:t>(</a:t>
            </a:r>
            <a:r>
              <a:rPr lang="zh-CN" altLang="en-US" sz="2000" dirty="0"/>
              <a:t>有</a:t>
            </a:r>
            <a:r>
              <a:rPr lang="en-US" altLang="zh-CN" sz="2000" dirty="0"/>
              <a:t>S</a:t>
            </a:r>
            <a:r>
              <a:rPr lang="zh-CN" altLang="en-US" sz="2000" dirty="0"/>
              <a:t>个元组满足条件</a:t>
            </a:r>
            <a:r>
              <a:rPr lang="en-US" altLang="zh-CN" sz="2000" dirty="0"/>
              <a:t>)</a:t>
            </a:r>
          </a:p>
          <a:p>
            <a:pPr lvl="1">
              <a:lnSpc>
                <a:spcPct val="150000"/>
              </a:lnSpc>
              <a:buFont typeface="Arial" panose="020B0604020202020204" pitchFamily="34" charset="0"/>
              <a:buChar char="•"/>
              <a:defRPr/>
            </a:pPr>
            <a:r>
              <a:rPr lang="zh-CN" altLang="en-US" sz="2000" dirty="0"/>
              <a:t>最坏的情况下，满足条件的元组可能会保存在不同的块上，此时，</a:t>
            </a:r>
            <a:r>
              <a:rPr lang="en-US" altLang="zh-CN" sz="2000" dirty="0">
                <a:highlight>
                  <a:srgbClr val="FFFF00"/>
                </a:highlight>
              </a:rPr>
              <a:t>cost=L+S </a:t>
            </a: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9E51EEF8-4292-400A-85F9-C3BBEE3CE0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06" y="1561356"/>
            <a:ext cx="3869054" cy="2921879"/>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dirty="0"/>
              <a:t>SQL Server</a:t>
            </a:r>
            <a:r>
              <a:rPr dirty="0"/>
              <a:t>体系结构</a:t>
            </a:r>
          </a:p>
        </p:txBody>
      </p:sp>
      <p:pic>
        <p:nvPicPr>
          <p:cNvPr id="3" name="图片 2">
            <a:extLst>
              <a:ext uri="{FF2B5EF4-FFF2-40B4-BE49-F238E27FC236}">
                <a16:creationId xmlns:a16="http://schemas.microsoft.com/office/drawing/2014/main" id="{C6C32373-0777-4E9B-AE5F-F0AE93C6A0CE}"/>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886960" y="769268"/>
            <a:ext cx="6265225" cy="4464496"/>
          </a:xfrm>
          <a:prstGeom prst="rect">
            <a:avLst/>
          </a:prstGeom>
        </p:spPr>
      </p:pic>
    </p:spTree>
  </p:cSld>
  <p:clrMapOvr>
    <a:masterClrMapping/>
  </p:clrMapOvr>
  <p:transition advTm="109595">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索引扫描算法的代价估算</a:t>
            </a:r>
          </a:p>
        </p:txBody>
      </p:sp>
      <p:sp>
        <p:nvSpPr>
          <p:cNvPr id="90115" name="Rectangle 3"/>
          <p:cNvSpPr>
            <a:spLocks noGrp="1" noChangeArrowheads="1"/>
          </p:cNvSpPr>
          <p:nvPr>
            <p:ph sz="quarter" idx="10"/>
          </p:nvPr>
        </p:nvSpPr>
        <p:spPr bwMode="auto"/>
        <p:txBody>
          <a:bodyPr/>
          <a:lstStyle/>
          <a:p>
            <a:pPr>
              <a:lnSpc>
                <a:spcPct val="150000"/>
              </a:lnSpc>
              <a:defRPr/>
            </a:pPr>
            <a:r>
              <a:rPr lang="zh-CN" altLang="en-US" sz="2333" dirty="0"/>
              <a:t>如果比较条件是＞，＞＝，＜，＜＝操作</a:t>
            </a:r>
          </a:p>
          <a:p>
            <a:pPr lvl="1">
              <a:lnSpc>
                <a:spcPct val="150000"/>
              </a:lnSpc>
              <a:buFont typeface="Wingdings" panose="05000000000000000000" pitchFamily="2" charset="2"/>
              <a:buChar char="l"/>
              <a:defRPr/>
            </a:pPr>
            <a:r>
              <a:rPr lang="zh-CN" altLang="en-US" sz="1778" dirty="0">
                <a:latin typeface="华文中宋" panose="02010600040101010101" pitchFamily="2" charset="-122"/>
                <a:ea typeface="华文中宋" panose="02010600040101010101" pitchFamily="2" charset="-122"/>
              </a:rPr>
              <a:t>假设有一半的元组满足条件就要存取一半的叶结点</a:t>
            </a:r>
          </a:p>
          <a:p>
            <a:pPr lvl="1">
              <a:lnSpc>
                <a:spcPct val="150000"/>
              </a:lnSpc>
              <a:buFont typeface="Wingdings" panose="05000000000000000000" pitchFamily="2" charset="2"/>
              <a:buChar char="l"/>
              <a:defRPr/>
            </a:pPr>
            <a:r>
              <a:rPr lang="zh-CN" altLang="en-US" sz="1778" dirty="0">
                <a:latin typeface="华文中宋" panose="02010600040101010101" pitchFamily="2" charset="-122"/>
                <a:ea typeface="华文中宋" panose="02010600040101010101" pitchFamily="2" charset="-122"/>
              </a:rPr>
              <a:t>通过索引访问一半的表存储块</a:t>
            </a:r>
            <a:r>
              <a:rPr lang="en-US" altLang="zh-CN" sz="1778" dirty="0">
                <a:latin typeface="华文中宋" panose="02010600040101010101" pitchFamily="2" charset="-122"/>
                <a:ea typeface="华文中宋" panose="02010600040101010101" pitchFamily="2" charset="-122"/>
              </a:rPr>
              <a:t>cost=L+Y/2+B/2</a:t>
            </a:r>
          </a:p>
          <a:p>
            <a:pPr lvl="1">
              <a:lnSpc>
                <a:spcPct val="150000"/>
              </a:lnSpc>
              <a:buFont typeface="Wingdings" panose="05000000000000000000" pitchFamily="2" charset="2"/>
              <a:buChar char="l"/>
              <a:defRPr/>
            </a:pPr>
            <a:r>
              <a:rPr lang="zh-CN" altLang="en-US" sz="1778" dirty="0">
                <a:latin typeface="华文中宋" panose="02010600040101010101" pitchFamily="2" charset="-122"/>
                <a:ea typeface="华文中宋" panose="02010600040101010101" pitchFamily="2" charset="-122"/>
              </a:rPr>
              <a:t>如果可以获得更准确的选择基数，可以进一步修正</a:t>
            </a:r>
            <a:r>
              <a:rPr lang="en-US" altLang="zh-CN" sz="1778" dirty="0">
                <a:latin typeface="华文中宋" panose="02010600040101010101" pitchFamily="2" charset="-122"/>
                <a:ea typeface="华文中宋" panose="02010600040101010101" pitchFamily="2" charset="-122"/>
              </a:rPr>
              <a:t>Y/2</a:t>
            </a:r>
            <a:r>
              <a:rPr lang="zh-CN" altLang="en-US" sz="1778" dirty="0">
                <a:latin typeface="华文中宋" panose="02010600040101010101" pitchFamily="2" charset="-122"/>
                <a:ea typeface="华文中宋" panose="02010600040101010101" pitchFamily="2" charset="-122"/>
              </a:rPr>
              <a:t>与</a:t>
            </a:r>
            <a:r>
              <a:rPr lang="en-US" altLang="zh-CN" sz="1778" dirty="0">
                <a:latin typeface="华文中宋" panose="02010600040101010101" pitchFamily="2" charset="-122"/>
                <a:ea typeface="华文中宋" panose="02010600040101010101" pitchFamily="2" charset="-122"/>
              </a:rPr>
              <a:t>B/2</a:t>
            </a:r>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嵌套循环连接算法的代价估算</a:t>
            </a:r>
          </a:p>
        </p:txBody>
      </p:sp>
      <p:sp>
        <p:nvSpPr>
          <p:cNvPr id="269315" name="Rectangle 3"/>
          <p:cNvSpPr>
            <a:spLocks noGrp="1" noChangeArrowheads="1"/>
          </p:cNvSpPr>
          <p:nvPr>
            <p:ph sz="quarter" idx="10"/>
          </p:nvPr>
        </p:nvSpPr>
        <p:spPr bwMode="auto"/>
        <p:txBody>
          <a:bodyPr/>
          <a:lstStyle/>
          <a:p>
            <a:pPr eaLnBrk="1" hangingPunct="1">
              <a:lnSpc>
                <a:spcPct val="150000"/>
              </a:lnSpc>
              <a:defRPr/>
            </a:pPr>
            <a:r>
              <a:rPr lang="zh-CN" altLang="en-US" sz="1600" dirty="0">
                <a:highlight>
                  <a:srgbClr val="FFFF00"/>
                </a:highlight>
              </a:rPr>
              <a:t>嵌套循环连接算法的代价</a:t>
            </a:r>
            <a:br>
              <a:rPr lang="zh-CN" altLang="en-US" sz="1600" dirty="0">
                <a:highlight>
                  <a:srgbClr val="FFFF00"/>
                </a:highlight>
              </a:rPr>
            </a:br>
            <a:r>
              <a:rPr lang="en-US" altLang="zh-CN" sz="1600" dirty="0">
                <a:highlight>
                  <a:srgbClr val="FFFF00"/>
                </a:highlight>
              </a:rPr>
              <a:t>cost</a:t>
            </a:r>
            <a:r>
              <a:rPr lang="zh-CN" altLang="en-US" sz="1600" dirty="0">
                <a:highlight>
                  <a:srgbClr val="FFFF00"/>
                </a:highlight>
              </a:rPr>
              <a:t>＝</a:t>
            </a:r>
            <a:r>
              <a:rPr lang="en-US" altLang="zh-CN" sz="1600" dirty="0" err="1">
                <a:highlight>
                  <a:srgbClr val="FFFF00"/>
                </a:highlight>
              </a:rPr>
              <a:t>Br+Bs</a:t>
            </a:r>
            <a:r>
              <a:rPr lang="en-US" altLang="zh-CN" sz="1600" dirty="0">
                <a:highlight>
                  <a:srgbClr val="FFFF00"/>
                </a:highlight>
              </a:rPr>
              <a:t>/(K-1) Br </a:t>
            </a:r>
            <a:endParaRPr lang="en-US" altLang="zh-CN" sz="1600" dirty="0"/>
          </a:p>
          <a:p>
            <a:pPr marL="395107" lvl="1" indent="-97013">
              <a:lnSpc>
                <a:spcPct val="150000"/>
              </a:lnSpc>
              <a:buNone/>
              <a:defRPr/>
            </a:pPr>
            <a:r>
              <a:rPr lang="zh-CN" altLang="en-US" sz="1600" dirty="0">
                <a:latin typeface="华文中宋" panose="02010600040101010101" pitchFamily="2" charset="-122"/>
                <a:ea typeface="华文中宋" panose="02010600040101010101" pitchFamily="2" charset="-122"/>
              </a:rPr>
              <a:t>如果需要把连接结果写回磁盘，</a:t>
            </a:r>
            <a:r>
              <a:rPr lang="en-US" altLang="zh-CN" sz="1600" dirty="0">
                <a:latin typeface="华文中宋" panose="02010600040101010101" pitchFamily="2" charset="-122"/>
                <a:ea typeface="华文中宋" panose="02010600040101010101" pitchFamily="2" charset="-122"/>
              </a:rPr>
              <a:t>cost</a:t>
            </a:r>
            <a:r>
              <a:rPr lang="zh-CN" altLang="en-US"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Br+Bs</a:t>
            </a:r>
            <a:r>
              <a:rPr lang="en-US" altLang="zh-CN" sz="1600" dirty="0">
                <a:latin typeface="华文中宋" panose="02010600040101010101" pitchFamily="2" charset="-122"/>
                <a:ea typeface="华文中宋" panose="02010600040101010101" pitchFamily="2" charset="-122"/>
              </a:rPr>
              <a:t>/(K-1) Br +(</a:t>
            </a:r>
            <a:r>
              <a:rPr lang="en-US" altLang="zh-CN" sz="1600" dirty="0" err="1">
                <a:latin typeface="华文中宋" panose="02010600040101010101" pitchFamily="2" charset="-122"/>
                <a:ea typeface="华文中宋" panose="02010600040101010101" pitchFamily="2" charset="-122"/>
              </a:rPr>
              <a:t>Frs</a:t>
            </a:r>
            <a:r>
              <a:rPr lang="en-US" altLang="zh-CN" sz="1600" dirty="0">
                <a:latin typeface="华文中宋" panose="02010600040101010101" pitchFamily="2" charset="-122"/>
                <a:ea typeface="华文中宋" panose="02010600040101010101" pitchFamily="2" charset="-122"/>
              </a:rPr>
              <a:t>*Nr*Ns)/</a:t>
            </a:r>
            <a:r>
              <a:rPr lang="en-US" altLang="zh-CN" sz="1600" dirty="0" err="1">
                <a:latin typeface="华文中宋" panose="02010600040101010101" pitchFamily="2" charset="-122"/>
                <a:ea typeface="华文中宋" panose="02010600040101010101" pitchFamily="2" charset="-122"/>
              </a:rPr>
              <a:t>Mrs</a:t>
            </a:r>
            <a:endParaRPr lang="en-US" altLang="zh-CN" sz="1600" dirty="0">
              <a:latin typeface="华文中宋" panose="02010600040101010101" pitchFamily="2" charset="-122"/>
              <a:ea typeface="华文中宋" panose="02010600040101010101" pitchFamily="2" charset="-122"/>
            </a:endParaRPr>
          </a:p>
          <a:p>
            <a:pPr lvl="1">
              <a:lnSpc>
                <a:spcPct val="150000"/>
              </a:lnSpc>
              <a:defRPr/>
            </a:pPr>
            <a:r>
              <a:rPr lang="zh-CN" altLang="en-US" sz="1600" dirty="0">
                <a:latin typeface="华文中宋" panose="02010600040101010101" pitchFamily="2" charset="-122"/>
                <a:ea typeface="华文中宋" panose="02010600040101010101" pitchFamily="2" charset="-122"/>
              </a:rPr>
              <a:t>其中</a:t>
            </a:r>
            <a:r>
              <a:rPr lang="en-US" altLang="zh-CN" sz="1600" dirty="0" err="1">
                <a:latin typeface="华文中宋" panose="02010600040101010101" pitchFamily="2" charset="-122"/>
                <a:ea typeface="华文中宋" panose="02010600040101010101" pitchFamily="2" charset="-122"/>
              </a:rPr>
              <a:t>Frs</a:t>
            </a:r>
            <a:r>
              <a:rPr lang="zh-CN" altLang="en-US" sz="1600" dirty="0">
                <a:latin typeface="华文中宋" panose="02010600040101010101" pitchFamily="2" charset="-122"/>
                <a:ea typeface="华文中宋" panose="02010600040101010101" pitchFamily="2" charset="-122"/>
              </a:rPr>
              <a:t>为连接选择性</a:t>
            </a:r>
            <a:r>
              <a:rPr lang="en-US" altLang="zh-CN" sz="1600" dirty="0">
                <a:latin typeface="华文中宋" panose="02010600040101010101" pitchFamily="2" charset="-122"/>
                <a:ea typeface="华文中宋" panose="02010600040101010101" pitchFamily="2" charset="-122"/>
              </a:rPr>
              <a:t>(join selectivity)</a:t>
            </a:r>
            <a:r>
              <a:rPr lang="zh-CN" altLang="en-US" sz="1600" dirty="0">
                <a:latin typeface="华文中宋" panose="02010600040101010101" pitchFamily="2" charset="-122"/>
                <a:ea typeface="华文中宋" panose="02010600040101010101" pitchFamily="2" charset="-122"/>
              </a:rPr>
              <a:t>，表示连接结果元组数的比例</a:t>
            </a:r>
          </a:p>
          <a:p>
            <a:pPr lvl="1">
              <a:lnSpc>
                <a:spcPct val="150000"/>
              </a:lnSpc>
              <a:defRPr/>
            </a:pPr>
            <a:r>
              <a:rPr lang="en-US" altLang="zh-CN" sz="1600" dirty="0" err="1">
                <a:latin typeface="华文中宋" panose="02010600040101010101" pitchFamily="2" charset="-122"/>
                <a:ea typeface="华文中宋" panose="02010600040101010101" pitchFamily="2" charset="-122"/>
              </a:rPr>
              <a:t>Mrs</a:t>
            </a:r>
            <a:r>
              <a:rPr lang="zh-CN" altLang="en-US" sz="1600" dirty="0">
                <a:latin typeface="华文中宋" panose="02010600040101010101" pitchFamily="2" charset="-122"/>
                <a:ea typeface="华文中宋" panose="02010600040101010101" pitchFamily="2" charset="-122"/>
              </a:rPr>
              <a:t>是存放连接结果的块因子，表示每块中可以存放的结果元组数目。</a:t>
            </a:r>
            <a:endParaRPr lang="en-US" altLang="zh-CN" sz="1600" dirty="0">
              <a:latin typeface="华文中宋" panose="02010600040101010101" pitchFamily="2" charset="-122"/>
              <a:ea typeface="华文中宋" panose="02010600040101010101" pitchFamily="2" charset="-122"/>
            </a:endParaRPr>
          </a:p>
          <a:p>
            <a:pPr marL="0" indent="0" eaLnBrk="1" hangingPunct="1">
              <a:lnSpc>
                <a:spcPct val="150000"/>
              </a:lnSpc>
              <a:buNone/>
              <a:defRPr/>
            </a:pPr>
            <a:r>
              <a:rPr lang="zh-CN" altLang="en-US" sz="1600" dirty="0">
                <a:highlight>
                  <a:srgbClr val="FFFF00"/>
                </a:highlight>
              </a:rPr>
              <a:t>排序</a:t>
            </a:r>
            <a:r>
              <a:rPr lang="en-US" altLang="zh-CN" sz="1600" dirty="0">
                <a:highlight>
                  <a:srgbClr val="FFFF00"/>
                </a:highlight>
              </a:rPr>
              <a:t>-</a:t>
            </a:r>
            <a:r>
              <a:rPr lang="zh-CN" altLang="en-US" sz="1600" dirty="0">
                <a:highlight>
                  <a:srgbClr val="FFFF00"/>
                </a:highlight>
              </a:rPr>
              <a:t>合并连接算法的代价估算</a:t>
            </a:r>
            <a:endParaRPr lang="en-US" altLang="zh-CN" sz="1600" dirty="0">
              <a:highlight>
                <a:srgbClr val="FFFF00"/>
              </a:highlight>
            </a:endParaRPr>
          </a:p>
          <a:p>
            <a:pPr eaLnBrk="1" hangingPunct="1">
              <a:lnSpc>
                <a:spcPct val="150000"/>
              </a:lnSpc>
              <a:defRPr/>
            </a:pPr>
            <a:r>
              <a:rPr lang="zh-CN" altLang="en-US" sz="1600" dirty="0"/>
              <a:t>如果连接表已经按照连接属性排好序，则</a:t>
            </a:r>
            <a:r>
              <a:rPr lang="en-US" altLang="zh-CN" sz="1600" dirty="0"/>
              <a:t>cost</a:t>
            </a:r>
            <a:r>
              <a:rPr lang="zh-CN" altLang="en-US" sz="1600" dirty="0"/>
              <a:t>＝</a:t>
            </a:r>
            <a:r>
              <a:rPr lang="en-US" altLang="zh-CN" sz="1600" dirty="0" err="1"/>
              <a:t>Br+Bs</a:t>
            </a:r>
            <a:r>
              <a:rPr lang="en-US" altLang="zh-CN" sz="1600" dirty="0"/>
              <a:t>+(</a:t>
            </a:r>
            <a:r>
              <a:rPr lang="en-US" altLang="zh-CN" sz="1600" dirty="0" err="1"/>
              <a:t>Frs</a:t>
            </a:r>
            <a:r>
              <a:rPr lang="en-US" altLang="zh-CN" sz="1600" dirty="0"/>
              <a:t>*Nr*Ns)/</a:t>
            </a:r>
            <a:r>
              <a:rPr lang="en-US" altLang="zh-CN" sz="1600" dirty="0" err="1"/>
              <a:t>Mrs</a:t>
            </a:r>
            <a:endParaRPr lang="zh-CN" altLang="en-US" sz="1600" dirty="0"/>
          </a:p>
          <a:p>
            <a:pPr eaLnBrk="1" hangingPunct="1">
              <a:lnSpc>
                <a:spcPct val="150000"/>
              </a:lnSpc>
              <a:defRPr/>
            </a:pPr>
            <a:r>
              <a:rPr lang="zh-CN" altLang="en-US" sz="1600" dirty="0"/>
              <a:t>如果必须对文件排序</a:t>
            </a:r>
          </a:p>
          <a:p>
            <a:pPr lvl="1">
              <a:lnSpc>
                <a:spcPct val="150000"/>
              </a:lnSpc>
              <a:buFont typeface="Wingdings" panose="05000000000000000000" pitchFamily="2" charset="2"/>
              <a:buChar char="Ø"/>
              <a:defRPr/>
            </a:pPr>
            <a:r>
              <a:rPr lang="zh-CN" altLang="en-US" sz="1600" dirty="0">
                <a:latin typeface="华文中宋" panose="02010600040101010101" pitchFamily="2" charset="-122"/>
                <a:ea typeface="华文中宋" panose="02010600040101010101" pitchFamily="2" charset="-122"/>
              </a:rPr>
              <a:t>需要在代价函数中加上排序的代价</a:t>
            </a:r>
          </a:p>
          <a:p>
            <a:pPr lvl="1">
              <a:lnSpc>
                <a:spcPct val="150000"/>
              </a:lnSpc>
              <a:buFont typeface="Wingdings" panose="05000000000000000000" pitchFamily="2" charset="2"/>
              <a:buChar char="Ø"/>
              <a:defRPr/>
            </a:pPr>
            <a:r>
              <a:rPr lang="zh-CN" altLang="en-US" sz="1600" dirty="0">
                <a:highlight>
                  <a:srgbClr val="FFFF00"/>
                </a:highlight>
                <a:latin typeface="华文中宋" panose="02010600040101010101" pitchFamily="2" charset="-122"/>
                <a:ea typeface="华文中宋" panose="02010600040101010101" pitchFamily="2" charset="-122"/>
              </a:rPr>
              <a:t>对于包含</a:t>
            </a:r>
            <a:r>
              <a:rPr lang="en-US" altLang="zh-CN" sz="1600" dirty="0">
                <a:highlight>
                  <a:srgbClr val="FFFF00"/>
                </a:highlight>
                <a:latin typeface="华文中宋" panose="02010600040101010101" pitchFamily="2" charset="-122"/>
                <a:ea typeface="华文中宋" panose="02010600040101010101" pitchFamily="2" charset="-122"/>
              </a:rPr>
              <a:t>B</a:t>
            </a:r>
            <a:r>
              <a:rPr lang="zh-CN" altLang="en-US" sz="1600" dirty="0">
                <a:highlight>
                  <a:srgbClr val="FFFF00"/>
                </a:highlight>
                <a:latin typeface="华文中宋" panose="02010600040101010101" pitchFamily="2" charset="-122"/>
                <a:ea typeface="华文中宋" panose="02010600040101010101" pitchFamily="2" charset="-122"/>
              </a:rPr>
              <a:t>个块的文件排序的代价大约是</a:t>
            </a:r>
            <a:r>
              <a:rPr lang="en-US" altLang="zh-CN" sz="1600" dirty="0">
                <a:highlight>
                  <a:srgbClr val="FFFF00"/>
                </a:highlight>
                <a:latin typeface="华文中宋" panose="02010600040101010101" pitchFamily="2" charset="-122"/>
                <a:ea typeface="华文中宋" panose="02010600040101010101" pitchFamily="2" charset="-122"/>
              </a:rPr>
              <a:t>(2*B)+(2*B*log</a:t>
            </a:r>
            <a:r>
              <a:rPr lang="en-US" altLang="zh-CN" sz="1600" baseline="-25000" dirty="0">
                <a:highlight>
                  <a:srgbClr val="FFFF00"/>
                </a:highlight>
                <a:latin typeface="华文中宋" panose="02010600040101010101" pitchFamily="2" charset="-122"/>
                <a:ea typeface="华文中宋" panose="02010600040101010101" pitchFamily="2" charset="-122"/>
              </a:rPr>
              <a:t>2</a:t>
            </a:r>
            <a:r>
              <a:rPr lang="en-US" altLang="zh-CN" sz="1600" dirty="0">
                <a:highlight>
                  <a:srgbClr val="FFFF00"/>
                </a:highlight>
                <a:latin typeface="华文中宋" panose="02010600040101010101" pitchFamily="2" charset="-122"/>
                <a:ea typeface="华文中宋" panose="02010600040101010101" pitchFamily="2" charset="-122"/>
              </a:rPr>
              <a:t>B)</a:t>
            </a:r>
          </a:p>
          <a:p>
            <a:pPr lvl="1">
              <a:lnSpc>
                <a:spcPct val="150000"/>
              </a:lnSpc>
              <a:defRPr/>
            </a:pPr>
            <a:endParaRPr lang="zh-CN" altLang="en-US" sz="1600" dirty="0">
              <a:latin typeface="华文中宋" panose="02010600040101010101" pitchFamily="2" charset="-122"/>
              <a:ea typeface="华文中宋" panose="02010600040101010101" pitchFamily="2" charset="-122"/>
            </a:endParaRPr>
          </a:p>
        </p:txBody>
      </p:sp>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矩形 1"/>
          <p:cNvSpPr>
            <a:spLocks noChangeArrowheads="1"/>
          </p:cNvSpPr>
          <p:nvPr/>
        </p:nvSpPr>
        <p:spPr bwMode="auto">
          <a:xfrm>
            <a:off x="5440040" y="1633364"/>
            <a:ext cx="3744416" cy="31157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查询处理</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代数优化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物理优化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优化步骤</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06  </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SQL</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a:t>
            </a:r>
          </a:p>
        </p:txBody>
      </p:sp>
      <p:cxnSp>
        <p:nvCxnSpPr>
          <p:cNvPr id="20" name="直接连接符 19">
            <a:extLst>
              <a:ext uri="{FF2B5EF4-FFF2-40B4-BE49-F238E27FC236}">
                <a16:creationId xmlns:a16="http://schemas.microsoft.com/office/drawing/2014/main" id="{59684A51-B4DA-4CED-8217-5ED54F364E58}"/>
              </a:ext>
            </a:extLst>
          </p:cNvPr>
          <p:cNvCxnSpPr>
            <a:cxnSpLocks/>
          </p:cNvCxnSpPr>
          <p:nvPr/>
        </p:nvCxnSpPr>
        <p:spPr>
          <a:xfrm>
            <a:off x="5550793" y="4217903"/>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17837"/>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优化的一般步骤 </a:t>
            </a:r>
          </a:p>
        </p:txBody>
      </p:sp>
      <p:sp>
        <p:nvSpPr>
          <p:cNvPr id="272387" name="Rectangle 3"/>
          <p:cNvSpPr>
            <a:spLocks noGrp="1" noChangeArrowheads="1"/>
          </p:cNvSpPr>
          <p:nvPr>
            <p:ph sz="quarter" idx="10"/>
          </p:nvPr>
        </p:nvSpPr>
        <p:spPr bwMode="auto"/>
        <p:txBody>
          <a:bodyPr/>
          <a:lstStyle/>
          <a:p>
            <a:pPr marL="507995" indent="-507995" eaLnBrk="1" hangingPunct="1">
              <a:lnSpc>
                <a:spcPct val="150000"/>
              </a:lnSpc>
              <a:buFont typeface="+mj-ea"/>
              <a:buAutoNum type="circleNumDbPlain"/>
              <a:defRPr/>
            </a:pPr>
            <a:r>
              <a:rPr lang="zh-CN" altLang="en-US" sz="2222"/>
              <a:t>把查询转换成某种内部表示</a:t>
            </a:r>
          </a:p>
          <a:p>
            <a:pPr marL="507995" indent="-507995" eaLnBrk="1" hangingPunct="1">
              <a:lnSpc>
                <a:spcPct val="150000"/>
              </a:lnSpc>
              <a:buFont typeface="+mj-ea"/>
              <a:buAutoNum type="circleNumDbPlain"/>
              <a:defRPr/>
            </a:pPr>
            <a:r>
              <a:rPr lang="zh-CN" altLang="en-US" sz="2222"/>
              <a:t>代数优化：把语法树转换成标准（优化）形式</a:t>
            </a:r>
          </a:p>
          <a:p>
            <a:pPr marL="507995" indent="-507995" eaLnBrk="1" hangingPunct="1">
              <a:lnSpc>
                <a:spcPct val="150000"/>
              </a:lnSpc>
              <a:buFont typeface="+mj-ea"/>
              <a:buAutoNum type="circleNumDbPlain"/>
              <a:defRPr/>
            </a:pPr>
            <a:r>
              <a:rPr lang="zh-CN" altLang="en-US" sz="2222"/>
              <a:t>物理优化：选择低层的存取路径</a:t>
            </a:r>
          </a:p>
          <a:p>
            <a:pPr marL="507995" indent="-507995" eaLnBrk="1" hangingPunct="1">
              <a:lnSpc>
                <a:spcPct val="150000"/>
              </a:lnSpc>
              <a:buFont typeface="+mj-ea"/>
              <a:buAutoNum type="circleNumDbPlain"/>
              <a:defRPr/>
            </a:pPr>
            <a:r>
              <a:rPr lang="zh-CN" altLang="en-US" sz="2222"/>
              <a:t>生成查询计划，选择代价最小的 </a:t>
            </a: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优化举例</a:t>
            </a:r>
            <a:endParaRPr lang="en-US" altLang="zh-CN" dirty="0"/>
          </a:p>
        </p:txBody>
      </p:sp>
      <p:sp>
        <p:nvSpPr>
          <p:cNvPr id="273411" name="Rectangle 3"/>
          <p:cNvSpPr>
            <a:spLocks noGrp="1" noChangeArrowheads="1"/>
          </p:cNvSpPr>
          <p:nvPr>
            <p:ph sz="quarter" idx="10"/>
          </p:nvPr>
        </p:nvSpPr>
        <p:spPr bwMode="auto"/>
        <p:txBody>
          <a:bodyPr/>
          <a:lstStyle/>
          <a:p>
            <a:pPr marL="49388" indent="0" eaLnBrk="1" hangingPunct="1">
              <a:lnSpc>
                <a:spcPct val="150000"/>
              </a:lnSpc>
              <a:buNone/>
              <a:defRPr/>
            </a:pPr>
            <a:r>
              <a:rPr lang="zh-CN" altLang="en-US" sz="2333" dirty="0"/>
              <a:t>例：求选修了课程编号为</a:t>
            </a:r>
            <a:r>
              <a:rPr lang="en-US" altLang="zh-CN" sz="2333" dirty="0"/>
              <a:t>C2</a:t>
            </a:r>
            <a:r>
              <a:rPr lang="zh-CN" altLang="en-US" sz="2333" dirty="0"/>
              <a:t>的学生姓名</a:t>
            </a:r>
          </a:p>
          <a:p>
            <a:pPr marL="49388" indent="0" eaLnBrk="1" hangingPunct="1">
              <a:lnSpc>
                <a:spcPct val="150000"/>
              </a:lnSpc>
              <a:buNone/>
              <a:defRPr/>
            </a:pPr>
            <a:r>
              <a:rPr lang="zh-CN" altLang="en-US" sz="2111" dirty="0"/>
              <a:t>	</a:t>
            </a:r>
            <a:r>
              <a:rPr lang="en-US" altLang="zh-CN" sz="2111" dirty="0"/>
              <a:t>SELECT  </a:t>
            </a:r>
            <a:r>
              <a:rPr lang="en-US" altLang="zh-CN" sz="2111" dirty="0" err="1"/>
              <a:t>Student.Sname</a:t>
            </a:r>
            <a:endParaRPr lang="en-US" altLang="zh-CN" sz="2111" dirty="0"/>
          </a:p>
          <a:p>
            <a:pPr marL="49388" indent="0" eaLnBrk="1" hangingPunct="1">
              <a:lnSpc>
                <a:spcPct val="150000"/>
              </a:lnSpc>
              <a:buNone/>
              <a:defRPr/>
            </a:pPr>
            <a:r>
              <a:rPr lang="en-US" altLang="zh-CN" sz="2111" dirty="0"/>
              <a:t>	FROM    Student, SC</a:t>
            </a:r>
          </a:p>
          <a:p>
            <a:pPr marL="49388" indent="0" eaLnBrk="1" hangingPunct="1">
              <a:lnSpc>
                <a:spcPct val="150000"/>
              </a:lnSpc>
              <a:buNone/>
              <a:defRPr/>
            </a:pPr>
            <a:r>
              <a:rPr lang="en-US" altLang="zh-CN" sz="2111" dirty="0"/>
              <a:t>	WHERE  </a:t>
            </a:r>
            <a:r>
              <a:rPr lang="en-US" altLang="zh-CN" sz="2111" dirty="0" err="1"/>
              <a:t>Student.Sno</a:t>
            </a:r>
            <a:r>
              <a:rPr lang="en-US" altLang="zh-CN" sz="2111" dirty="0"/>
              <a:t>=</a:t>
            </a:r>
            <a:r>
              <a:rPr lang="en-US" altLang="zh-CN" sz="2111" dirty="0" err="1"/>
              <a:t>SC.Sno</a:t>
            </a:r>
            <a:endParaRPr lang="en-US" altLang="zh-CN" sz="2111" dirty="0"/>
          </a:p>
          <a:p>
            <a:pPr marL="49388" indent="0" eaLnBrk="1" hangingPunct="1">
              <a:lnSpc>
                <a:spcPct val="150000"/>
              </a:lnSpc>
              <a:buNone/>
              <a:defRPr/>
            </a:pPr>
            <a:r>
              <a:rPr lang="en-US" altLang="zh-CN" sz="2111" dirty="0"/>
              <a:t>	AND     </a:t>
            </a:r>
            <a:r>
              <a:rPr lang="en-US" altLang="zh-CN" sz="2111" dirty="0" err="1"/>
              <a:t>SC.Cno</a:t>
            </a:r>
            <a:r>
              <a:rPr lang="en-US" altLang="zh-CN" sz="2111" dirty="0"/>
              <a:t>=‘C2'</a:t>
            </a: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把查询转换成内部表示</a:t>
            </a:r>
          </a:p>
        </p:txBody>
      </p:sp>
      <p:sp>
        <p:nvSpPr>
          <p:cNvPr id="105476" name="Rectangle 4"/>
          <p:cNvSpPr>
            <a:spLocks noChangeArrowheads="1"/>
          </p:cNvSpPr>
          <p:nvPr/>
        </p:nvSpPr>
        <p:spPr bwMode="auto">
          <a:xfrm>
            <a:off x="3979333" y="1091141"/>
            <a:ext cx="1524000" cy="49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zh-CN" altLang="en-US" sz="2222" b="1" dirty="0">
                <a:latin typeface="微软雅黑" panose="020B0503020204020204" pitchFamily="34" charset="-122"/>
                <a:ea typeface="微软雅黑" panose="020B0503020204020204" pitchFamily="34" charset="-122"/>
              </a:rPr>
              <a:t>结果</a:t>
            </a:r>
            <a:endParaRPr kumimoji="1" lang="zh-CN" altLang="en-US" sz="2222" dirty="0">
              <a:latin typeface="微软雅黑" panose="020B0503020204020204" pitchFamily="34" charset="-122"/>
              <a:ea typeface="微软雅黑" panose="020B0503020204020204" pitchFamily="34" charset="-122"/>
            </a:endParaRPr>
          </a:p>
        </p:txBody>
      </p:sp>
      <p:sp>
        <p:nvSpPr>
          <p:cNvPr id="105477" name="Line 5"/>
          <p:cNvSpPr>
            <a:spLocks noChangeShapeType="1"/>
          </p:cNvSpPr>
          <p:nvPr/>
        </p:nvSpPr>
        <p:spPr bwMode="auto">
          <a:xfrm>
            <a:off x="4741333" y="1520472"/>
            <a:ext cx="0" cy="493889"/>
          </a:xfrm>
          <a:prstGeom prst="line">
            <a:avLst/>
          </a:prstGeom>
          <a:noFill/>
          <a:ln w="19050">
            <a:solidFill>
              <a:schemeClr val="accent6">
                <a:lumMod val="75000"/>
              </a:schemeClr>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111">
              <a:solidFill>
                <a:schemeClr val="bg1">
                  <a:lumMod val="50000"/>
                </a:schemeClr>
              </a:solidFill>
              <a:latin typeface="微软雅黑" panose="020B0503020204020204" pitchFamily="34" charset="-122"/>
              <a:ea typeface="微软雅黑" panose="020B0503020204020204" pitchFamily="34" charset="-122"/>
            </a:endParaRPr>
          </a:p>
        </p:txBody>
      </p:sp>
      <p:sp>
        <p:nvSpPr>
          <p:cNvPr id="105478" name="Rectangle 6"/>
          <p:cNvSpPr>
            <a:spLocks noChangeArrowheads="1"/>
          </p:cNvSpPr>
          <p:nvPr/>
        </p:nvSpPr>
        <p:spPr bwMode="auto">
          <a:xfrm>
            <a:off x="3640667" y="2014361"/>
            <a:ext cx="2370667" cy="42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dirty="0">
                <a:latin typeface="微软雅黑" panose="020B0503020204020204" pitchFamily="34" charset="-122"/>
                <a:ea typeface="微软雅黑" panose="020B0503020204020204" pitchFamily="34" charset="-122"/>
              </a:rPr>
              <a:t>project(</a:t>
            </a:r>
            <a:r>
              <a:rPr kumimoji="1" lang="en-US" altLang="zh-CN" sz="2222" b="1" dirty="0" err="1">
                <a:latin typeface="微软雅黑" panose="020B0503020204020204" pitchFamily="34" charset="-122"/>
                <a:ea typeface="微软雅黑" panose="020B0503020204020204" pitchFamily="34" charset="-122"/>
              </a:rPr>
              <a:t>Sname</a:t>
            </a:r>
            <a:r>
              <a:rPr kumimoji="1" lang="en-US" altLang="zh-CN" sz="2222" b="1" dirty="0">
                <a:latin typeface="微软雅黑" panose="020B0503020204020204" pitchFamily="34" charset="-122"/>
                <a:ea typeface="微软雅黑" panose="020B0503020204020204" pitchFamily="34" charset="-122"/>
              </a:rPr>
              <a:t>)</a:t>
            </a:r>
            <a:r>
              <a:rPr kumimoji="1" lang="en-US" altLang="zh-CN" sz="2222" dirty="0">
                <a:latin typeface="微软雅黑" panose="020B0503020204020204" pitchFamily="34" charset="-122"/>
                <a:ea typeface="微软雅黑" panose="020B0503020204020204" pitchFamily="34" charset="-122"/>
              </a:rPr>
              <a:t> </a:t>
            </a:r>
          </a:p>
        </p:txBody>
      </p:sp>
      <p:sp>
        <p:nvSpPr>
          <p:cNvPr id="105479" name="Line 7"/>
          <p:cNvSpPr>
            <a:spLocks noChangeShapeType="1"/>
          </p:cNvSpPr>
          <p:nvPr/>
        </p:nvSpPr>
        <p:spPr bwMode="auto">
          <a:xfrm>
            <a:off x="4741333" y="2508250"/>
            <a:ext cx="0" cy="352778"/>
          </a:xfrm>
          <a:prstGeom prst="line">
            <a:avLst/>
          </a:prstGeom>
          <a:noFill/>
          <a:ln w="19050">
            <a:solidFill>
              <a:schemeClr val="accent6">
                <a:lumMod val="75000"/>
              </a:schemeClr>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111">
              <a:solidFill>
                <a:schemeClr val="bg1">
                  <a:lumMod val="50000"/>
                </a:schemeClr>
              </a:solidFill>
              <a:latin typeface="微软雅黑" panose="020B0503020204020204" pitchFamily="34" charset="-122"/>
              <a:ea typeface="微软雅黑" panose="020B0503020204020204" pitchFamily="34" charset="-122"/>
            </a:endParaRPr>
          </a:p>
        </p:txBody>
      </p:sp>
      <p:sp>
        <p:nvSpPr>
          <p:cNvPr id="105480" name="Rectangle 8"/>
          <p:cNvSpPr>
            <a:spLocks noChangeArrowheads="1"/>
          </p:cNvSpPr>
          <p:nvPr/>
        </p:nvSpPr>
        <p:spPr bwMode="auto">
          <a:xfrm>
            <a:off x="3556000" y="2790472"/>
            <a:ext cx="2878667" cy="5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dirty="0">
                <a:latin typeface="微软雅黑" panose="020B0503020204020204" pitchFamily="34" charset="-122"/>
                <a:ea typeface="微软雅黑" panose="020B0503020204020204" pitchFamily="34" charset="-122"/>
              </a:rPr>
              <a:t>select(</a:t>
            </a:r>
            <a:r>
              <a:rPr kumimoji="1" lang="en-US" altLang="zh-CN" sz="2222" b="1" dirty="0" err="1">
                <a:latin typeface="微软雅黑" panose="020B0503020204020204" pitchFamily="34" charset="-122"/>
                <a:ea typeface="微软雅黑" panose="020B0503020204020204" pitchFamily="34" charset="-122"/>
              </a:rPr>
              <a:t>SC.Cno</a:t>
            </a:r>
            <a:r>
              <a:rPr kumimoji="1" lang="en-US" altLang="zh-CN" sz="2222" b="1" dirty="0">
                <a:latin typeface="微软雅黑" panose="020B0503020204020204" pitchFamily="34" charset="-122"/>
                <a:ea typeface="微软雅黑" panose="020B0503020204020204" pitchFamily="34" charset="-122"/>
              </a:rPr>
              <a:t>=</a:t>
            </a:r>
            <a:r>
              <a:rPr kumimoji="1" lang="en-US" altLang="zh-CN" sz="2222" b="1" dirty="0">
                <a:latin typeface="微软雅黑" panose="020B0503020204020204" pitchFamily="34" charset="-122"/>
                <a:ea typeface="微软雅黑" panose="020B0503020204020204" pitchFamily="34" charset="-122"/>
                <a:sym typeface="Symbol" pitchFamily="18" charset="2"/>
              </a:rPr>
              <a:t>C</a:t>
            </a:r>
            <a:r>
              <a:rPr kumimoji="1" lang="en-US" altLang="zh-CN" sz="2222" b="1" dirty="0">
                <a:latin typeface="微软雅黑" panose="020B0503020204020204" pitchFamily="34" charset="-122"/>
                <a:ea typeface="微软雅黑" panose="020B0503020204020204" pitchFamily="34" charset="-122"/>
              </a:rPr>
              <a:t>2</a:t>
            </a:r>
            <a:r>
              <a:rPr kumimoji="1" lang="en-US" altLang="zh-CN" sz="2222" b="1" dirty="0">
                <a:latin typeface="微软雅黑" panose="020B0503020204020204" pitchFamily="34" charset="-122"/>
                <a:ea typeface="微软雅黑" panose="020B0503020204020204" pitchFamily="34" charset="-122"/>
                <a:sym typeface="Symbol" pitchFamily="18" charset="2"/>
              </a:rPr>
              <a:t></a:t>
            </a:r>
            <a:r>
              <a:rPr kumimoji="1" lang="en-US" altLang="zh-CN" sz="2222" b="1" dirty="0">
                <a:latin typeface="微软雅黑" panose="020B0503020204020204" pitchFamily="34" charset="-122"/>
                <a:ea typeface="微软雅黑" panose="020B0503020204020204" pitchFamily="34" charset="-122"/>
              </a:rPr>
              <a:t>) </a:t>
            </a:r>
          </a:p>
        </p:txBody>
      </p:sp>
      <p:sp>
        <p:nvSpPr>
          <p:cNvPr id="105481" name="Rectangle 9"/>
          <p:cNvSpPr>
            <a:spLocks noChangeArrowheads="1"/>
          </p:cNvSpPr>
          <p:nvPr/>
        </p:nvSpPr>
        <p:spPr bwMode="auto">
          <a:xfrm>
            <a:off x="3386667" y="3496028"/>
            <a:ext cx="3471333" cy="49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dirty="0">
                <a:latin typeface="微软雅黑" panose="020B0503020204020204" pitchFamily="34" charset="-122"/>
                <a:ea typeface="微软雅黑" panose="020B0503020204020204" pitchFamily="34" charset="-122"/>
              </a:rPr>
              <a:t> </a:t>
            </a:r>
            <a:r>
              <a:rPr kumimoji="1" lang="en-US" altLang="zh-CN" sz="2222" b="1" dirty="0">
                <a:latin typeface="微软雅黑" panose="020B0503020204020204" pitchFamily="34" charset="-122"/>
                <a:ea typeface="微软雅黑" panose="020B0503020204020204" pitchFamily="34" charset="-122"/>
              </a:rPr>
              <a:t>join(</a:t>
            </a:r>
            <a:r>
              <a:rPr kumimoji="1" lang="en-US" altLang="zh-CN" sz="2222" b="1" dirty="0" err="1">
                <a:latin typeface="微软雅黑" panose="020B0503020204020204" pitchFamily="34" charset="-122"/>
                <a:ea typeface="微软雅黑" panose="020B0503020204020204" pitchFamily="34" charset="-122"/>
              </a:rPr>
              <a:t>Student.Sno</a:t>
            </a:r>
            <a:r>
              <a:rPr kumimoji="1" lang="en-US" altLang="zh-CN" sz="2222" b="1" dirty="0">
                <a:latin typeface="微软雅黑" panose="020B0503020204020204" pitchFamily="34" charset="-122"/>
                <a:ea typeface="微软雅黑" panose="020B0503020204020204" pitchFamily="34" charset="-122"/>
              </a:rPr>
              <a:t>=</a:t>
            </a:r>
            <a:r>
              <a:rPr kumimoji="1" lang="en-US" altLang="zh-CN" sz="2222" b="1" dirty="0" err="1">
                <a:latin typeface="微软雅黑" panose="020B0503020204020204" pitchFamily="34" charset="-122"/>
                <a:ea typeface="微软雅黑" panose="020B0503020204020204" pitchFamily="34" charset="-122"/>
              </a:rPr>
              <a:t>SC.Sno</a:t>
            </a:r>
            <a:r>
              <a:rPr kumimoji="1" lang="en-US" altLang="zh-CN" sz="2222" b="1" dirty="0">
                <a:latin typeface="微软雅黑" panose="020B0503020204020204" pitchFamily="34" charset="-122"/>
                <a:ea typeface="微软雅黑" panose="020B0503020204020204" pitchFamily="34" charset="-122"/>
              </a:rPr>
              <a:t>)</a:t>
            </a:r>
            <a:r>
              <a:rPr kumimoji="1" lang="en-US" altLang="zh-CN" sz="2222" dirty="0">
                <a:latin typeface="微软雅黑" panose="020B0503020204020204" pitchFamily="34" charset="-122"/>
                <a:ea typeface="微软雅黑" panose="020B0503020204020204" pitchFamily="34" charset="-122"/>
              </a:rPr>
              <a:t> </a:t>
            </a:r>
          </a:p>
        </p:txBody>
      </p:sp>
      <p:sp>
        <p:nvSpPr>
          <p:cNvPr id="105482" name="Rectangle 10"/>
          <p:cNvSpPr>
            <a:spLocks noChangeArrowheads="1"/>
          </p:cNvSpPr>
          <p:nvPr/>
        </p:nvSpPr>
        <p:spPr bwMode="auto">
          <a:xfrm>
            <a:off x="2116667" y="4342694"/>
            <a:ext cx="1016000" cy="49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a:latin typeface="微软雅黑" panose="020B0503020204020204" pitchFamily="34" charset="-122"/>
                <a:ea typeface="微软雅黑" panose="020B0503020204020204" pitchFamily="34" charset="-122"/>
              </a:rPr>
              <a:t>Student</a:t>
            </a:r>
            <a:endParaRPr kumimoji="1" lang="en-US" altLang="zh-CN" sz="2222">
              <a:latin typeface="微软雅黑" panose="020B0503020204020204" pitchFamily="34" charset="-122"/>
              <a:ea typeface="微软雅黑" panose="020B0503020204020204" pitchFamily="34" charset="-122"/>
            </a:endParaRPr>
          </a:p>
        </p:txBody>
      </p:sp>
      <p:sp>
        <p:nvSpPr>
          <p:cNvPr id="105483" name="Rectangle 11"/>
          <p:cNvSpPr>
            <a:spLocks noChangeArrowheads="1"/>
          </p:cNvSpPr>
          <p:nvPr/>
        </p:nvSpPr>
        <p:spPr bwMode="auto">
          <a:xfrm>
            <a:off x="6688667" y="4342695"/>
            <a:ext cx="1270000" cy="5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dirty="0">
                <a:latin typeface="微软雅黑" panose="020B0503020204020204" pitchFamily="34" charset="-122"/>
                <a:ea typeface="微软雅黑" panose="020B0503020204020204" pitchFamily="34" charset="-122"/>
              </a:rPr>
              <a:t>SC</a:t>
            </a:r>
            <a:endParaRPr kumimoji="1" lang="en-US" altLang="zh-CN" sz="2222" dirty="0">
              <a:latin typeface="微软雅黑" panose="020B0503020204020204" pitchFamily="34" charset="-122"/>
              <a:ea typeface="微软雅黑" panose="020B0503020204020204" pitchFamily="34" charset="-122"/>
            </a:endParaRPr>
          </a:p>
        </p:txBody>
      </p:sp>
      <p:sp>
        <p:nvSpPr>
          <p:cNvPr id="105484" name="Line 12"/>
          <p:cNvSpPr>
            <a:spLocks noChangeShapeType="1"/>
          </p:cNvSpPr>
          <p:nvPr/>
        </p:nvSpPr>
        <p:spPr bwMode="auto">
          <a:xfrm>
            <a:off x="4741333" y="3284361"/>
            <a:ext cx="0" cy="282222"/>
          </a:xfrm>
          <a:prstGeom prst="line">
            <a:avLst/>
          </a:prstGeom>
          <a:noFill/>
          <a:ln w="19050">
            <a:solidFill>
              <a:schemeClr val="accent6">
                <a:lumMod val="75000"/>
              </a:schemeClr>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111">
              <a:solidFill>
                <a:schemeClr val="bg1">
                  <a:lumMod val="50000"/>
                </a:schemeClr>
              </a:solidFill>
              <a:latin typeface="微软雅黑" panose="020B0503020204020204" pitchFamily="34" charset="-122"/>
              <a:ea typeface="微软雅黑" panose="020B0503020204020204" pitchFamily="34" charset="-122"/>
            </a:endParaRPr>
          </a:p>
        </p:txBody>
      </p:sp>
      <p:sp>
        <p:nvSpPr>
          <p:cNvPr id="105485" name="Line 13"/>
          <p:cNvSpPr>
            <a:spLocks noChangeShapeType="1"/>
          </p:cNvSpPr>
          <p:nvPr/>
        </p:nvSpPr>
        <p:spPr bwMode="auto">
          <a:xfrm flipH="1">
            <a:off x="2794000" y="3989917"/>
            <a:ext cx="1778000" cy="423333"/>
          </a:xfrm>
          <a:prstGeom prst="line">
            <a:avLst/>
          </a:prstGeom>
          <a:noFill/>
          <a:ln w="19050">
            <a:solidFill>
              <a:schemeClr val="accent6">
                <a:lumMod val="75000"/>
              </a:schemeClr>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111">
              <a:solidFill>
                <a:schemeClr val="bg1">
                  <a:lumMod val="50000"/>
                </a:schemeClr>
              </a:solidFill>
              <a:latin typeface="微软雅黑" panose="020B0503020204020204" pitchFamily="34" charset="-122"/>
              <a:ea typeface="微软雅黑" panose="020B0503020204020204" pitchFamily="34" charset="-122"/>
            </a:endParaRPr>
          </a:p>
        </p:txBody>
      </p:sp>
      <p:sp>
        <p:nvSpPr>
          <p:cNvPr id="105486" name="Line 14"/>
          <p:cNvSpPr>
            <a:spLocks noChangeShapeType="1"/>
          </p:cNvSpPr>
          <p:nvPr/>
        </p:nvSpPr>
        <p:spPr bwMode="auto">
          <a:xfrm>
            <a:off x="5368032" y="3989916"/>
            <a:ext cx="1659301" cy="493889"/>
          </a:xfrm>
          <a:prstGeom prst="line">
            <a:avLst/>
          </a:prstGeom>
          <a:noFill/>
          <a:ln w="19050">
            <a:solidFill>
              <a:schemeClr val="accent6">
                <a:lumMod val="75000"/>
              </a:schemeClr>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111">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进行等价变换</a:t>
            </a:r>
            <a:endParaRPr dirty="0"/>
          </a:p>
        </p:txBody>
      </p:sp>
      <p:sp>
        <p:nvSpPr>
          <p:cNvPr id="105476" name="Rectangle 4"/>
          <p:cNvSpPr>
            <a:spLocks noChangeArrowheads="1"/>
          </p:cNvSpPr>
          <p:nvPr/>
        </p:nvSpPr>
        <p:spPr bwMode="auto">
          <a:xfrm>
            <a:off x="4000690" y="1007142"/>
            <a:ext cx="1524000" cy="49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zh-CN" altLang="en-US" sz="2222" b="1" dirty="0">
                <a:latin typeface="微软雅黑" panose="020B0503020204020204" pitchFamily="34" charset="-122"/>
                <a:ea typeface="微软雅黑" panose="020B0503020204020204" pitchFamily="34" charset="-122"/>
              </a:rPr>
              <a:t>结果</a:t>
            </a:r>
            <a:endParaRPr kumimoji="1" lang="zh-CN" altLang="en-US" sz="2222" dirty="0">
              <a:latin typeface="微软雅黑" panose="020B0503020204020204" pitchFamily="34" charset="-122"/>
              <a:ea typeface="微软雅黑" panose="020B0503020204020204" pitchFamily="34" charset="-122"/>
            </a:endParaRPr>
          </a:p>
        </p:txBody>
      </p:sp>
      <p:sp>
        <p:nvSpPr>
          <p:cNvPr id="105477" name="Line 5"/>
          <p:cNvSpPr>
            <a:spLocks noChangeShapeType="1"/>
          </p:cNvSpPr>
          <p:nvPr/>
        </p:nvSpPr>
        <p:spPr bwMode="auto">
          <a:xfrm>
            <a:off x="4762690" y="1547811"/>
            <a:ext cx="0" cy="493889"/>
          </a:xfrm>
          <a:prstGeom prst="line">
            <a:avLst/>
          </a:prstGeom>
          <a:noFill/>
          <a:ln w="15875">
            <a:solidFill>
              <a:schemeClr val="accent6">
                <a:lumMod val="75000"/>
              </a:schemeClr>
            </a:solidFill>
            <a:round/>
            <a:headEnd type="stealth"/>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111">
              <a:solidFill>
                <a:schemeClr val="bg1">
                  <a:lumMod val="50000"/>
                </a:schemeClr>
              </a:solidFill>
              <a:latin typeface="微软雅黑" panose="020B0503020204020204" pitchFamily="34" charset="-122"/>
              <a:ea typeface="微软雅黑" panose="020B0503020204020204" pitchFamily="34" charset="-122"/>
            </a:endParaRPr>
          </a:p>
        </p:txBody>
      </p:sp>
      <p:sp>
        <p:nvSpPr>
          <p:cNvPr id="105478" name="Rectangle 6"/>
          <p:cNvSpPr>
            <a:spLocks noChangeArrowheads="1"/>
          </p:cNvSpPr>
          <p:nvPr/>
        </p:nvSpPr>
        <p:spPr bwMode="auto">
          <a:xfrm>
            <a:off x="3640667" y="2076098"/>
            <a:ext cx="2370667" cy="42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a:latin typeface="微软雅黑" panose="020B0503020204020204" pitchFamily="34" charset="-122"/>
                <a:ea typeface="微软雅黑" panose="020B0503020204020204" pitchFamily="34" charset="-122"/>
              </a:rPr>
              <a:t>project(Sname)</a:t>
            </a:r>
            <a:r>
              <a:rPr kumimoji="1" lang="en-US" altLang="zh-CN" sz="2222">
                <a:latin typeface="微软雅黑" panose="020B0503020204020204" pitchFamily="34" charset="-122"/>
                <a:ea typeface="微软雅黑" panose="020B0503020204020204" pitchFamily="34" charset="-122"/>
              </a:rPr>
              <a:t> </a:t>
            </a:r>
          </a:p>
        </p:txBody>
      </p:sp>
      <p:sp>
        <p:nvSpPr>
          <p:cNvPr id="105479" name="Line 7"/>
          <p:cNvSpPr>
            <a:spLocks noChangeShapeType="1"/>
          </p:cNvSpPr>
          <p:nvPr/>
        </p:nvSpPr>
        <p:spPr bwMode="auto">
          <a:xfrm>
            <a:off x="4741333" y="2603500"/>
            <a:ext cx="0" cy="352778"/>
          </a:xfrm>
          <a:prstGeom prst="line">
            <a:avLst/>
          </a:prstGeom>
          <a:noFill/>
          <a:ln w="15875">
            <a:solidFill>
              <a:schemeClr val="accent6">
                <a:lumMod val="75000"/>
              </a:schemeClr>
            </a:solidFill>
            <a:round/>
            <a:headEnd type="stealth"/>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111">
              <a:solidFill>
                <a:schemeClr val="bg1">
                  <a:lumMod val="50000"/>
                </a:schemeClr>
              </a:solidFill>
              <a:latin typeface="微软雅黑" panose="020B0503020204020204" pitchFamily="34" charset="-122"/>
              <a:ea typeface="微软雅黑" panose="020B0503020204020204" pitchFamily="34" charset="-122"/>
            </a:endParaRPr>
          </a:p>
        </p:txBody>
      </p:sp>
      <p:sp>
        <p:nvSpPr>
          <p:cNvPr id="105481" name="Rectangle 9"/>
          <p:cNvSpPr>
            <a:spLocks noChangeArrowheads="1"/>
          </p:cNvSpPr>
          <p:nvPr/>
        </p:nvSpPr>
        <p:spPr bwMode="auto">
          <a:xfrm>
            <a:off x="3386667" y="2875139"/>
            <a:ext cx="3471333" cy="49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a:latin typeface="微软雅黑" panose="020B0503020204020204" pitchFamily="34" charset="-122"/>
                <a:ea typeface="微软雅黑" panose="020B0503020204020204" pitchFamily="34" charset="-122"/>
              </a:rPr>
              <a:t> </a:t>
            </a:r>
            <a:r>
              <a:rPr kumimoji="1" lang="en-US" altLang="zh-CN" sz="2222" b="1">
                <a:latin typeface="微软雅黑" panose="020B0503020204020204" pitchFamily="34" charset="-122"/>
                <a:ea typeface="微软雅黑" panose="020B0503020204020204" pitchFamily="34" charset="-122"/>
              </a:rPr>
              <a:t>join(Student.Sno=SC.Sno)</a:t>
            </a:r>
            <a:r>
              <a:rPr kumimoji="1" lang="en-US" altLang="zh-CN" sz="2222">
                <a:latin typeface="微软雅黑" panose="020B0503020204020204" pitchFamily="34" charset="-122"/>
                <a:ea typeface="微软雅黑" panose="020B0503020204020204" pitchFamily="34" charset="-122"/>
              </a:rPr>
              <a:t> </a:t>
            </a:r>
          </a:p>
        </p:txBody>
      </p:sp>
      <p:sp>
        <p:nvSpPr>
          <p:cNvPr id="105482" name="Rectangle 10"/>
          <p:cNvSpPr>
            <a:spLocks noChangeArrowheads="1"/>
          </p:cNvSpPr>
          <p:nvPr/>
        </p:nvSpPr>
        <p:spPr bwMode="auto">
          <a:xfrm>
            <a:off x="2127672" y="3827910"/>
            <a:ext cx="1016000" cy="49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222" b="1" dirty="0">
                <a:latin typeface="微软雅黑" panose="020B0503020204020204" pitchFamily="34" charset="-122"/>
                <a:ea typeface="微软雅黑" panose="020B0503020204020204" pitchFamily="34" charset="-122"/>
              </a:rPr>
              <a:t>Student</a:t>
            </a:r>
            <a:endParaRPr kumimoji="1" lang="en-US" altLang="zh-CN" sz="2222" dirty="0">
              <a:latin typeface="微软雅黑" panose="020B0503020204020204" pitchFamily="34" charset="-122"/>
              <a:ea typeface="微软雅黑" panose="020B0503020204020204" pitchFamily="34" charset="-122"/>
            </a:endParaRPr>
          </a:p>
        </p:txBody>
      </p:sp>
      <p:sp>
        <p:nvSpPr>
          <p:cNvPr id="105485" name="Line 13"/>
          <p:cNvSpPr>
            <a:spLocks noChangeShapeType="1"/>
          </p:cNvSpPr>
          <p:nvPr/>
        </p:nvSpPr>
        <p:spPr bwMode="auto">
          <a:xfrm flipH="1">
            <a:off x="2919760" y="3369028"/>
            <a:ext cx="1652240" cy="518400"/>
          </a:xfrm>
          <a:prstGeom prst="line">
            <a:avLst/>
          </a:prstGeom>
          <a:noFill/>
          <a:ln w="15875">
            <a:solidFill>
              <a:schemeClr val="accent6">
                <a:lumMod val="75000"/>
              </a:schemeClr>
            </a:solidFill>
            <a:round/>
            <a:headEnd type="stealth"/>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111">
              <a:solidFill>
                <a:schemeClr val="bg1">
                  <a:lumMod val="50000"/>
                </a:schemeClr>
              </a:solidFill>
              <a:latin typeface="微软雅黑" panose="020B0503020204020204" pitchFamily="34" charset="-122"/>
              <a:ea typeface="微软雅黑" panose="020B0503020204020204" pitchFamily="34" charset="-122"/>
            </a:endParaRPr>
          </a:p>
        </p:txBody>
      </p:sp>
      <p:sp>
        <p:nvSpPr>
          <p:cNvPr id="105486" name="Line 14"/>
          <p:cNvSpPr>
            <a:spLocks noChangeShapeType="1"/>
          </p:cNvSpPr>
          <p:nvPr/>
        </p:nvSpPr>
        <p:spPr bwMode="auto">
          <a:xfrm>
            <a:off x="5503333" y="3439584"/>
            <a:ext cx="1524000" cy="423333"/>
          </a:xfrm>
          <a:prstGeom prst="line">
            <a:avLst/>
          </a:prstGeom>
          <a:noFill/>
          <a:ln w="15875">
            <a:solidFill>
              <a:schemeClr val="accent6">
                <a:lumMod val="75000"/>
              </a:schemeClr>
            </a:solidFill>
            <a:round/>
            <a:headEnd type="stealth"/>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111">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Rectangle 9"/>
          <p:cNvSpPr>
            <a:spLocks noChangeArrowheads="1"/>
          </p:cNvSpPr>
          <p:nvPr/>
        </p:nvSpPr>
        <p:spPr bwMode="auto">
          <a:xfrm>
            <a:off x="6265333" y="3777598"/>
            <a:ext cx="2878667" cy="49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3111" b="1" dirty="0">
                <a:latin typeface="Times New Roman" pitchFamily="18" charset="0"/>
                <a:sym typeface="Symbol" pitchFamily="18" charset="2"/>
              </a:rPr>
              <a:t>Select </a:t>
            </a:r>
            <a:r>
              <a:rPr kumimoji="1" lang="en-US" altLang="zh-CN" sz="3111" b="1" baseline="-30000" dirty="0" err="1">
                <a:latin typeface="Times New Roman" pitchFamily="18" charset="0"/>
              </a:rPr>
              <a:t>SC.Cno</a:t>
            </a:r>
            <a:r>
              <a:rPr kumimoji="1" lang="en-US" altLang="zh-CN" sz="3111" b="1" baseline="-30000" dirty="0">
                <a:latin typeface="Times New Roman" pitchFamily="18" charset="0"/>
              </a:rPr>
              <a:t>=</a:t>
            </a:r>
            <a:r>
              <a:rPr kumimoji="1" lang="en-US" altLang="zh-CN" sz="3111" b="1" baseline="-30000" dirty="0">
                <a:latin typeface="Times New Roman" pitchFamily="18" charset="0"/>
                <a:sym typeface="Symbol" pitchFamily="18" charset="2"/>
              </a:rPr>
              <a:t>C</a:t>
            </a:r>
            <a:r>
              <a:rPr kumimoji="1" lang="en-US" altLang="zh-CN" sz="3111" b="1" baseline="-30000" dirty="0">
                <a:latin typeface="Times New Roman" pitchFamily="18" charset="0"/>
              </a:rPr>
              <a:t>2</a:t>
            </a:r>
            <a:r>
              <a:rPr kumimoji="1" lang="en-US" altLang="zh-CN" sz="3111" b="1" baseline="-30000" dirty="0">
                <a:latin typeface="Times New Roman" pitchFamily="18" charset="0"/>
                <a:sym typeface="Symbol" pitchFamily="18" charset="2"/>
              </a:rPr>
              <a:t></a:t>
            </a:r>
            <a:r>
              <a:rPr kumimoji="1" lang="en-US" altLang="zh-CN" sz="3111" b="1" dirty="0">
                <a:latin typeface="Times New Roman" pitchFamily="18" charset="0"/>
              </a:rPr>
              <a:t> (SC)</a:t>
            </a: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转换成标准</a:t>
            </a:r>
            <a:r>
              <a:rPr dirty="0"/>
              <a:t>代数</a:t>
            </a:r>
            <a:r>
              <a:rPr lang="zh-CN" altLang="en-US" dirty="0"/>
              <a:t>优化形式</a:t>
            </a:r>
            <a:endParaRPr dirty="0"/>
          </a:p>
        </p:txBody>
      </p:sp>
      <p:grpSp>
        <p:nvGrpSpPr>
          <p:cNvPr id="89092" name="Group 4"/>
          <p:cNvGrpSpPr>
            <a:grpSpLocks/>
          </p:cNvGrpSpPr>
          <p:nvPr/>
        </p:nvGrpSpPr>
        <p:grpSpPr bwMode="auto">
          <a:xfrm>
            <a:off x="2676955" y="1417340"/>
            <a:ext cx="4995333" cy="3089745"/>
            <a:chOff x="1680" y="1920"/>
            <a:chExt cx="2832" cy="2102"/>
          </a:xfrm>
        </p:grpSpPr>
        <p:sp>
          <p:nvSpPr>
            <p:cNvPr id="107527" name="Rectangle 7"/>
            <p:cNvSpPr>
              <a:spLocks noChangeArrowheads="1"/>
            </p:cNvSpPr>
            <p:nvPr/>
          </p:nvSpPr>
          <p:spPr bwMode="auto">
            <a:xfrm>
              <a:off x="2040" y="2400"/>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3111" b="1" dirty="0">
                  <a:latin typeface="Times New Roman" pitchFamily="18" charset="0"/>
                  <a:sym typeface="Symbol" pitchFamily="18" charset="2"/>
                </a:rPr>
                <a:t></a:t>
              </a:r>
              <a:r>
                <a:rPr kumimoji="1" lang="en-US" altLang="zh-CN" sz="3111" b="1" baseline="-30000" dirty="0" err="1">
                  <a:latin typeface="Times New Roman" pitchFamily="18" charset="0"/>
                </a:rPr>
                <a:t>Student.Sno</a:t>
              </a:r>
              <a:r>
                <a:rPr kumimoji="1" lang="en-US" altLang="zh-CN" sz="3111" b="1" baseline="-30000" dirty="0">
                  <a:latin typeface="Times New Roman" pitchFamily="18" charset="0"/>
                </a:rPr>
                <a:t>=</a:t>
              </a:r>
              <a:r>
                <a:rPr kumimoji="1" lang="en-US" altLang="zh-CN" sz="3111" b="1" baseline="-30000" dirty="0" err="1">
                  <a:latin typeface="Times New Roman" pitchFamily="18" charset="0"/>
                </a:rPr>
                <a:t>SC.Sno</a:t>
              </a:r>
              <a:r>
                <a:rPr kumimoji="1" lang="en-US" altLang="zh-CN" sz="3111" b="1" dirty="0">
                  <a:latin typeface="Times New Roman" pitchFamily="18" charset="0"/>
                </a:rPr>
                <a:t> </a:t>
              </a:r>
            </a:p>
          </p:txBody>
        </p:sp>
        <p:sp>
          <p:nvSpPr>
            <p:cNvPr id="107525" name="Rectangle 5"/>
            <p:cNvSpPr>
              <a:spLocks noChangeArrowheads="1"/>
            </p:cNvSpPr>
            <p:nvPr/>
          </p:nvSpPr>
          <p:spPr bwMode="auto">
            <a:xfrm>
              <a:off x="2256" y="1920"/>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3556" b="1" dirty="0">
                  <a:latin typeface="Times New Roman" pitchFamily="18" charset="0"/>
                </a:rPr>
                <a:t>π</a:t>
              </a:r>
              <a:r>
                <a:rPr kumimoji="1" lang="en-US" altLang="zh-CN" sz="3556" b="1" baseline="-30000" dirty="0" err="1">
                  <a:latin typeface="Times New Roman" pitchFamily="18" charset="0"/>
                </a:rPr>
                <a:t>Sname</a:t>
              </a:r>
              <a:r>
                <a:rPr kumimoji="1" lang="en-US" altLang="zh-CN" sz="2667" b="1" dirty="0">
                  <a:latin typeface="Times New Roman" pitchFamily="18" charset="0"/>
                </a:rPr>
                <a:t> </a:t>
              </a:r>
            </a:p>
          </p:txBody>
        </p:sp>
        <p:sp>
          <p:nvSpPr>
            <p:cNvPr id="107526" name="Line 6"/>
            <p:cNvSpPr>
              <a:spLocks noChangeShapeType="1"/>
            </p:cNvSpPr>
            <p:nvPr/>
          </p:nvSpPr>
          <p:spPr bwMode="auto">
            <a:xfrm>
              <a:off x="2688" y="2352"/>
              <a:ext cx="0" cy="192"/>
            </a:xfrm>
            <a:prstGeom prst="line">
              <a:avLst/>
            </a:prstGeom>
            <a:noFill/>
            <a:ln w="12700">
              <a:solidFill>
                <a:schemeClr val="accent6">
                  <a:lumMod val="75000"/>
                </a:schemeClr>
              </a:solidFill>
              <a:round/>
              <a:headEnd type="stealth"/>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pPr>
              <a:endParaRPr lang="zh-CN" altLang="en-US" sz="3556">
                <a:latin typeface="Arial" charset="0"/>
                <a:ea typeface="宋体" charset="-122"/>
              </a:endParaRPr>
            </a:p>
          </p:txBody>
        </p:sp>
        <p:sp>
          <p:nvSpPr>
            <p:cNvPr id="107528" name="Line 8"/>
            <p:cNvSpPr>
              <a:spLocks noChangeShapeType="1"/>
            </p:cNvSpPr>
            <p:nvPr/>
          </p:nvSpPr>
          <p:spPr bwMode="auto">
            <a:xfrm>
              <a:off x="2688" y="2736"/>
              <a:ext cx="0" cy="240"/>
            </a:xfrm>
            <a:prstGeom prst="line">
              <a:avLst/>
            </a:prstGeom>
            <a:noFill/>
            <a:ln w="12700">
              <a:solidFill>
                <a:schemeClr val="accent6">
                  <a:lumMod val="75000"/>
                </a:schemeClr>
              </a:solidFill>
              <a:round/>
              <a:headEnd type="stealth"/>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556">
                <a:latin typeface="Arial" charset="0"/>
                <a:ea typeface="宋体" charset="-122"/>
              </a:endParaRPr>
            </a:p>
          </p:txBody>
        </p:sp>
        <p:sp>
          <p:nvSpPr>
            <p:cNvPr id="107529" name="Rectangle 9"/>
            <p:cNvSpPr>
              <a:spLocks noChangeArrowheads="1"/>
            </p:cNvSpPr>
            <p:nvPr/>
          </p:nvSpPr>
          <p:spPr bwMode="auto">
            <a:xfrm>
              <a:off x="2880" y="3257"/>
              <a:ext cx="163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3111" b="1" dirty="0">
                  <a:latin typeface="Times New Roman" pitchFamily="18" charset="0"/>
                  <a:sym typeface="Symbol" pitchFamily="18" charset="2"/>
                </a:rPr>
                <a:t></a:t>
              </a:r>
              <a:r>
                <a:rPr kumimoji="1" lang="en-US" altLang="zh-CN" sz="3111" b="1" baseline="-30000" dirty="0" err="1">
                  <a:latin typeface="Times New Roman" pitchFamily="18" charset="0"/>
                </a:rPr>
                <a:t>SC.Cno</a:t>
              </a:r>
              <a:r>
                <a:rPr kumimoji="1" lang="en-US" altLang="zh-CN" sz="3111" b="1" baseline="-30000" dirty="0">
                  <a:latin typeface="Times New Roman" pitchFamily="18" charset="0"/>
                </a:rPr>
                <a:t>=</a:t>
              </a:r>
              <a:r>
                <a:rPr kumimoji="1" lang="en-US" altLang="zh-CN" sz="3111" b="1" baseline="-30000" dirty="0">
                  <a:latin typeface="Times New Roman" pitchFamily="18" charset="0"/>
                  <a:sym typeface="Symbol" pitchFamily="18" charset="2"/>
                </a:rPr>
                <a:t>C</a:t>
              </a:r>
              <a:r>
                <a:rPr kumimoji="1" lang="en-US" altLang="zh-CN" sz="3111" b="1" baseline="-30000" dirty="0">
                  <a:latin typeface="Times New Roman" pitchFamily="18" charset="0"/>
                </a:rPr>
                <a:t>2</a:t>
              </a:r>
              <a:r>
                <a:rPr kumimoji="1" lang="en-US" altLang="zh-CN" sz="3111" b="1" baseline="-30000" dirty="0">
                  <a:latin typeface="Times New Roman" pitchFamily="18" charset="0"/>
                  <a:sym typeface="Symbol" pitchFamily="18" charset="2"/>
                </a:rPr>
                <a:t></a:t>
              </a:r>
              <a:r>
                <a:rPr kumimoji="1" lang="en-US" altLang="zh-CN" sz="3111" b="1" dirty="0">
                  <a:latin typeface="Times New Roman" pitchFamily="18" charset="0"/>
                </a:rPr>
                <a:t> </a:t>
              </a:r>
            </a:p>
          </p:txBody>
        </p:sp>
        <p:sp>
          <p:nvSpPr>
            <p:cNvPr id="107531" name="Rectangle 11"/>
            <p:cNvSpPr>
              <a:spLocks noChangeArrowheads="1"/>
            </p:cNvSpPr>
            <p:nvPr/>
          </p:nvSpPr>
          <p:spPr bwMode="auto">
            <a:xfrm>
              <a:off x="1680" y="3360"/>
              <a:ext cx="57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667" b="1">
                  <a:latin typeface="Times New Roman" pitchFamily="18" charset="0"/>
                </a:rPr>
                <a:t>Student</a:t>
              </a:r>
              <a:endParaRPr kumimoji="1" lang="en-US" altLang="zh-CN" sz="2667">
                <a:latin typeface="Times New Roman" pitchFamily="18" charset="0"/>
              </a:endParaRPr>
            </a:p>
          </p:txBody>
        </p:sp>
        <p:sp>
          <p:nvSpPr>
            <p:cNvPr id="107532" name="Rectangle 12"/>
            <p:cNvSpPr>
              <a:spLocks noChangeArrowheads="1"/>
            </p:cNvSpPr>
            <p:nvPr/>
          </p:nvSpPr>
          <p:spPr bwMode="auto">
            <a:xfrm>
              <a:off x="3327" y="3638"/>
              <a:ext cx="7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667" b="1" dirty="0">
                  <a:latin typeface="Times New Roman" pitchFamily="18" charset="0"/>
                </a:rPr>
                <a:t>SC</a:t>
              </a:r>
            </a:p>
          </p:txBody>
        </p:sp>
        <p:sp>
          <p:nvSpPr>
            <p:cNvPr id="107533" name="Line 13"/>
            <p:cNvSpPr>
              <a:spLocks noChangeShapeType="1"/>
            </p:cNvSpPr>
            <p:nvPr/>
          </p:nvSpPr>
          <p:spPr bwMode="auto">
            <a:xfrm flipH="1">
              <a:off x="3711" y="363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556">
                <a:latin typeface="Arial" charset="0"/>
                <a:ea typeface="宋体" charset="-122"/>
              </a:endParaRPr>
            </a:p>
          </p:txBody>
        </p:sp>
        <p:sp>
          <p:nvSpPr>
            <p:cNvPr id="107534" name="Line 14"/>
            <p:cNvSpPr>
              <a:spLocks noChangeShapeType="1"/>
            </p:cNvSpPr>
            <p:nvPr/>
          </p:nvSpPr>
          <p:spPr bwMode="auto">
            <a:xfrm flipH="1">
              <a:off x="1968" y="3168"/>
              <a:ext cx="528" cy="192"/>
            </a:xfrm>
            <a:prstGeom prst="line">
              <a:avLst/>
            </a:prstGeom>
            <a:noFill/>
            <a:ln w="12700">
              <a:solidFill>
                <a:schemeClr val="accent6">
                  <a:lumMod val="75000"/>
                </a:schemeClr>
              </a:solidFill>
              <a:round/>
              <a:headEnd type="stealth"/>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556">
                <a:latin typeface="Arial" charset="0"/>
                <a:ea typeface="宋体" charset="-122"/>
              </a:endParaRPr>
            </a:p>
          </p:txBody>
        </p:sp>
        <p:sp>
          <p:nvSpPr>
            <p:cNvPr id="107535" name="Line 15"/>
            <p:cNvSpPr>
              <a:spLocks noChangeShapeType="1"/>
            </p:cNvSpPr>
            <p:nvPr/>
          </p:nvSpPr>
          <p:spPr bwMode="auto">
            <a:xfrm>
              <a:off x="2935" y="3139"/>
              <a:ext cx="624" cy="240"/>
            </a:xfrm>
            <a:prstGeom prst="line">
              <a:avLst/>
            </a:prstGeom>
            <a:noFill/>
            <a:ln w="12700">
              <a:solidFill>
                <a:schemeClr val="accent6">
                  <a:lumMod val="75000"/>
                </a:schemeClr>
              </a:solidFill>
              <a:round/>
              <a:headEnd type="stealth"/>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p>
              <a:pPr algn="ctr" eaLnBrk="1" hangingPunct="1">
                <a:spcBef>
                  <a:spcPct val="20000"/>
                </a:spcBef>
                <a:defRPr/>
              </a:pPr>
              <a:endParaRPr lang="zh-CN" altLang="en-US" sz="3556">
                <a:latin typeface="Arial" charset="0"/>
                <a:ea typeface="宋体" charset="-122"/>
              </a:endParaRPr>
            </a:p>
          </p:txBody>
        </p:sp>
      </p:grpSp>
      <p:sp>
        <p:nvSpPr>
          <p:cNvPr id="89093" name="AutoShape 5"/>
          <p:cNvSpPr>
            <a:spLocks noChangeArrowheads="1"/>
          </p:cNvSpPr>
          <p:nvPr/>
        </p:nvSpPr>
        <p:spPr bwMode="auto">
          <a:xfrm rot="5400000">
            <a:off x="4351514" y="2950987"/>
            <a:ext cx="211667" cy="423333"/>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0" tIns="52000" rIns="100000" bIns="520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111"/>
          </a:p>
        </p:txBody>
      </p:sp>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物理优化</a:t>
            </a:r>
          </a:p>
        </p:txBody>
      </p:sp>
      <p:sp>
        <p:nvSpPr>
          <p:cNvPr id="277507" name="Rectangle 3"/>
          <p:cNvSpPr>
            <a:spLocks noGrp="1" noChangeArrowheads="1"/>
          </p:cNvSpPr>
          <p:nvPr>
            <p:ph sz="quarter" idx="10"/>
          </p:nvPr>
        </p:nvSpPr>
        <p:spPr bwMode="auto"/>
        <p:txBody>
          <a:bodyPr/>
          <a:lstStyle/>
          <a:p>
            <a:pPr eaLnBrk="1" hangingPunct="1">
              <a:lnSpc>
                <a:spcPct val="150000"/>
              </a:lnSpc>
              <a:defRPr/>
            </a:pPr>
            <a:r>
              <a:rPr lang="zh-CN" altLang="en-US" sz="2222" dirty="0"/>
              <a:t>选择低层的存取路径</a:t>
            </a:r>
          </a:p>
          <a:p>
            <a:pPr eaLnBrk="1" hangingPunct="1">
              <a:lnSpc>
                <a:spcPct val="150000"/>
              </a:lnSpc>
              <a:defRPr/>
            </a:pPr>
            <a:r>
              <a:rPr lang="zh-CN" altLang="en-US" sz="2222" dirty="0"/>
              <a:t>优化器查找数据字典获得当前数据库状态信息</a:t>
            </a:r>
          </a:p>
          <a:p>
            <a:pPr lvl="1" eaLnBrk="1" hangingPunct="1">
              <a:lnSpc>
                <a:spcPct val="150000"/>
              </a:lnSpc>
              <a:defRPr/>
            </a:pPr>
            <a:r>
              <a:rPr lang="zh-CN" altLang="en-US" sz="1778" dirty="0"/>
              <a:t>选择字段上是否有索引</a:t>
            </a:r>
          </a:p>
          <a:p>
            <a:pPr lvl="1" eaLnBrk="1" hangingPunct="1">
              <a:lnSpc>
                <a:spcPct val="150000"/>
              </a:lnSpc>
              <a:defRPr/>
            </a:pPr>
            <a:r>
              <a:rPr lang="zh-CN" altLang="en-US" sz="1778" dirty="0"/>
              <a:t>连接的两个表是否有序</a:t>
            </a:r>
          </a:p>
          <a:p>
            <a:pPr lvl="1" eaLnBrk="1" hangingPunct="1">
              <a:lnSpc>
                <a:spcPct val="150000"/>
              </a:lnSpc>
              <a:defRPr/>
            </a:pPr>
            <a:r>
              <a:rPr lang="zh-CN" altLang="en-US" sz="1778" dirty="0"/>
              <a:t>连接字段上是否有索引</a:t>
            </a:r>
          </a:p>
          <a:p>
            <a:pPr eaLnBrk="1" hangingPunct="1">
              <a:lnSpc>
                <a:spcPct val="150000"/>
              </a:lnSpc>
              <a:defRPr/>
            </a:pPr>
            <a:r>
              <a:rPr lang="zh-CN" altLang="en-US" sz="2222" dirty="0"/>
              <a:t>然后根据一定的优化规则选择存取路径</a:t>
            </a:r>
          </a:p>
          <a:p>
            <a:pPr eaLnBrk="1" hangingPunct="1">
              <a:lnSpc>
                <a:spcPct val="150000"/>
              </a:lnSpc>
              <a:defRPr/>
            </a:pPr>
            <a:r>
              <a:rPr lang="zh-CN" altLang="en-US" sz="2222" dirty="0"/>
              <a:t>如本例中若</a:t>
            </a:r>
            <a:r>
              <a:rPr lang="en-US" altLang="zh-CN" sz="2222" dirty="0"/>
              <a:t>SC</a:t>
            </a:r>
            <a:r>
              <a:rPr lang="zh-CN" altLang="en-US" sz="2222" dirty="0"/>
              <a:t>表上建有</a:t>
            </a:r>
            <a:r>
              <a:rPr lang="en-US" altLang="zh-CN" sz="2222" dirty="0" err="1"/>
              <a:t>Cno</a:t>
            </a:r>
            <a:r>
              <a:rPr lang="zh-CN" altLang="en-US" sz="2222" dirty="0"/>
              <a:t>的索引，则应该利用这个索引，而不必顺序扫描</a:t>
            </a:r>
            <a:r>
              <a:rPr lang="en-US" altLang="zh-CN" sz="2222" dirty="0"/>
              <a:t>SC</a:t>
            </a:r>
            <a:r>
              <a:rPr lang="zh-CN" altLang="en-US" sz="2222" dirty="0"/>
              <a:t>表。 </a:t>
            </a:r>
          </a:p>
        </p:txBody>
      </p:sp>
      <p:sp>
        <p:nvSpPr>
          <p:cNvPr id="277508" name="Rectangle 4"/>
          <p:cNvSpPr>
            <a:spLocks noChangeArrowheads="1"/>
          </p:cNvSpPr>
          <p:nvPr/>
        </p:nvSpPr>
        <p:spPr bwMode="auto">
          <a:xfrm>
            <a:off x="1079500" y="657931"/>
            <a:ext cx="3069167" cy="555624"/>
          </a:xfrm>
          <a:prstGeom prst="rect">
            <a:avLst/>
          </a:prstGeom>
        </p:spPr>
        <p:txBody>
          <a:bodyPr/>
          <a:lstStyle/>
          <a:p>
            <a:pPr marL="296330" indent="-296330" defTabSz="791979" eaLnBrk="1" hangingPunct="1">
              <a:lnSpc>
                <a:spcPct val="150000"/>
              </a:lnSpc>
              <a:spcBef>
                <a:spcPct val="20000"/>
              </a:spcBef>
              <a:buFont typeface="Wingdings" panose="05000000000000000000" pitchFamily="2" charset="2"/>
              <a:buChar char="l"/>
              <a:defRPr/>
            </a:pPr>
            <a:endParaRPr lang="zh-CN" altLang="en-US" sz="2222">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选择代价最小生成查询计划</a:t>
            </a:r>
          </a:p>
        </p:txBody>
      </p:sp>
      <p:sp>
        <p:nvSpPr>
          <p:cNvPr id="278531" name="Rectangle 3"/>
          <p:cNvSpPr>
            <a:spLocks noGrp="1" noChangeArrowheads="1"/>
          </p:cNvSpPr>
          <p:nvPr>
            <p:ph sz="quarter" idx="10"/>
          </p:nvPr>
        </p:nvSpPr>
        <p:spPr bwMode="auto"/>
        <p:txBody>
          <a:bodyPr/>
          <a:lstStyle/>
          <a:p>
            <a:pPr eaLnBrk="1" hangingPunct="1">
              <a:lnSpc>
                <a:spcPct val="150000"/>
              </a:lnSpc>
              <a:defRPr/>
            </a:pPr>
            <a:r>
              <a:rPr lang="zh-CN" altLang="en-US" sz="2222"/>
              <a:t>在作连接运算时，若两个表</a:t>
            </a:r>
            <a:r>
              <a:rPr lang="en-US" altLang="zh-CN" sz="2222"/>
              <a:t>(</a:t>
            </a:r>
            <a:r>
              <a:rPr lang="zh-CN" altLang="en-US" sz="2222"/>
              <a:t>设为</a:t>
            </a:r>
            <a:r>
              <a:rPr lang="en-US" altLang="zh-CN" sz="2222"/>
              <a:t>R1</a:t>
            </a:r>
            <a:r>
              <a:rPr lang="zh-CN" altLang="en-US" sz="2222"/>
              <a:t>，</a:t>
            </a:r>
            <a:r>
              <a:rPr lang="en-US" altLang="zh-CN" sz="2222"/>
              <a:t>R2)</a:t>
            </a:r>
            <a:r>
              <a:rPr lang="zh-CN" altLang="en-US" sz="2222"/>
              <a:t>均无序，连接属性上也没有索引，则可以有下面几种查询计划： </a:t>
            </a:r>
          </a:p>
          <a:p>
            <a:pPr lvl="1" eaLnBrk="1" hangingPunct="1">
              <a:lnSpc>
                <a:spcPct val="150000"/>
              </a:lnSpc>
              <a:defRPr/>
            </a:pPr>
            <a:r>
              <a:rPr lang="zh-CN" altLang="en-US" sz="1778"/>
              <a:t> 对两个表作排序预处理</a:t>
            </a:r>
          </a:p>
          <a:p>
            <a:pPr lvl="1" eaLnBrk="1" hangingPunct="1">
              <a:lnSpc>
                <a:spcPct val="150000"/>
              </a:lnSpc>
              <a:defRPr/>
            </a:pPr>
            <a:r>
              <a:rPr lang="zh-CN" altLang="en-US" sz="1778"/>
              <a:t> 对</a:t>
            </a:r>
            <a:r>
              <a:rPr lang="en-US" altLang="zh-CN" sz="1778"/>
              <a:t>R1</a:t>
            </a:r>
            <a:r>
              <a:rPr lang="zh-CN" altLang="en-US" sz="1778"/>
              <a:t>在连接属性上建索引</a:t>
            </a:r>
          </a:p>
          <a:p>
            <a:pPr lvl="1" eaLnBrk="1" hangingPunct="1">
              <a:lnSpc>
                <a:spcPct val="150000"/>
              </a:lnSpc>
              <a:defRPr/>
            </a:pPr>
            <a:r>
              <a:rPr lang="zh-CN" altLang="en-US" sz="1778"/>
              <a:t> 对</a:t>
            </a:r>
            <a:r>
              <a:rPr lang="en-US" altLang="zh-CN" sz="1778"/>
              <a:t>R2</a:t>
            </a:r>
            <a:r>
              <a:rPr lang="zh-CN" altLang="en-US" sz="1778"/>
              <a:t>在连接属性上建索引</a:t>
            </a:r>
          </a:p>
          <a:p>
            <a:pPr lvl="1" eaLnBrk="1" hangingPunct="1">
              <a:lnSpc>
                <a:spcPct val="150000"/>
              </a:lnSpc>
              <a:defRPr/>
            </a:pPr>
            <a:r>
              <a:rPr lang="zh-CN" altLang="en-US" sz="1778"/>
              <a:t> 在</a:t>
            </a:r>
            <a:r>
              <a:rPr lang="en-US" altLang="zh-CN" sz="1778"/>
              <a:t>R1</a:t>
            </a:r>
            <a:r>
              <a:rPr lang="zh-CN" altLang="en-US" sz="1778"/>
              <a:t>，</a:t>
            </a:r>
            <a:r>
              <a:rPr lang="en-US" altLang="zh-CN" sz="1778"/>
              <a:t>R2</a:t>
            </a:r>
            <a:r>
              <a:rPr lang="zh-CN" altLang="en-US" sz="1778"/>
              <a:t>的连接属性上均建索引</a:t>
            </a:r>
          </a:p>
          <a:p>
            <a:pPr eaLnBrk="1" hangingPunct="1">
              <a:lnSpc>
                <a:spcPct val="150000"/>
              </a:lnSpc>
              <a:defRPr/>
            </a:pPr>
            <a:r>
              <a:rPr lang="zh-CN" altLang="en-US" sz="2222"/>
              <a:t>对不同的查询计划计算代价，选择代价最小的一个。</a:t>
            </a:r>
          </a:p>
          <a:p>
            <a:pPr eaLnBrk="1" hangingPunct="1">
              <a:lnSpc>
                <a:spcPct val="150000"/>
              </a:lnSpc>
              <a:defRPr/>
            </a:pPr>
            <a:r>
              <a:rPr lang="zh-CN" altLang="en-US" sz="2222"/>
              <a:t>在计算代价时主要考虑磁盘读写的</a:t>
            </a:r>
            <a:r>
              <a:rPr lang="en-US" altLang="zh-CN" sz="2222"/>
              <a:t>I/O</a:t>
            </a:r>
            <a:r>
              <a:rPr lang="zh-CN" altLang="en-US" sz="2222"/>
              <a:t>数，内存</a:t>
            </a:r>
            <a:r>
              <a:rPr lang="en-US" altLang="zh-CN" sz="2222"/>
              <a:t>CPU</a:t>
            </a:r>
            <a:r>
              <a:rPr lang="zh-CN" altLang="en-US" sz="2222"/>
              <a:t>处理时间在粗略计算时可不考虑。 </a:t>
            </a: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910C4CC2-2E82-4416-95C3-639548604EA5}"/>
              </a:ext>
            </a:extLst>
          </p:cNvPr>
          <p:cNvSpPr/>
          <p:nvPr/>
        </p:nvSpPr>
        <p:spPr>
          <a:xfrm>
            <a:off x="1839320" y="664755"/>
            <a:ext cx="6624736" cy="676774"/>
          </a:xfrm>
          <a:prstGeom prst="rect">
            <a:avLst/>
          </a:prstGeom>
          <a:solidFill>
            <a:schemeClr val="bg1">
              <a:lumMod val="8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1" hangingPunct="1"/>
            <a:endParaRPr lang="zh-CN" altLang="en-US" sz="1778"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2A9158B3-C6EE-4FF6-8743-41EC9D11437A}"/>
              </a:ext>
            </a:extLst>
          </p:cNvPr>
          <p:cNvSpPr/>
          <p:nvPr/>
        </p:nvSpPr>
        <p:spPr>
          <a:xfrm>
            <a:off x="1839640" y="1417340"/>
            <a:ext cx="6624736" cy="4297660"/>
          </a:xfrm>
          <a:prstGeom prst="rect">
            <a:avLst/>
          </a:prstGeom>
          <a:solidFill>
            <a:schemeClr val="bg1">
              <a:lumMod val="8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1" hangingPunct="1"/>
            <a:endParaRPr lang="zh-CN" altLang="en-US" sz="1778" dirty="0">
              <a:solidFill>
                <a:schemeClr val="tx1"/>
              </a:solidFill>
              <a:latin typeface="微软雅黑" panose="020B0503020204020204" pitchFamily="34" charset="-122"/>
              <a:ea typeface="微软雅黑" panose="020B0503020204020204" pitchFamily="34" charset="-122"/>
            </a:endParaRPr>
          </a:p>
        </p:txBody>
      </p:sp>
      <p:sp>
        <p:nvSpPr>
          <p:cNvPr id="122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dirty="0"/>
              <a:t>MySQL </a:t>
            </a:r>
            <a:r>
              <a:rPr dirty="0"/>
              <a:t>架构</a:t>
            </a:r>
          </a:p>
        </p:txBody>
      </p:sp>
      <p:grpSp>
        <p:nvGrpSpPr>
          <p:cNvPr id="11" name="组合 10">
            <a:extLst>
              <a:ext uri="{FF2B5EF4-FFF2-40B4-BE49-F238E27FC236}">
                <a16:creationId xmlns:a16="http://schemas.microsoft.com/office/drawing/2014/main" id="{3EC4E5C5-99F2-4682-B3C6-B747A86C2FA5}"/>
              </a:ext>
            </a:extLst>
          </p:cNvPr>
          <p:cNvGrpSpPr/>
          <p:nvPr/>
        </p:nvGrpSpPr>
        <p:grpSpPr>
          <a:xfrm>
            <a:off x="2271688" y="4817816"/>
            <a:ext cx="5760000" cy="775988"/>
            <a:chOff x="2271688" y="4817816"/>
            <a:chExt cx="5760000" cy="775988"/>
          </a:xfrm>
        </p:grpSpPr>
        <p:sp>
          <p:nvSpPr>
            <p:cNvPr id="8" name="矩形 7">
              <a:extLst>
                <a:ext uri="{FF2B5EF4-FFF2-40B4-BE49-F238E27FC236}">
                  <a16:creationId xmlns:a16="http://schemas.microsoft.com/office/drawing/2014/main" id="{7182EF8A-C170-49EA-8266-3699D3910B73}"/>
                </a:ext>
              </a:extLst>
            </p:cNvPr>
            <p:cNvSpPr/>
            <p:nvPr/>
          </p:nvSpPr>
          <p:spPr>
            <a:xfrm>
              <a:off x="2271688" y="4817816"/>
              <a:ext cx="5760000" cy="775988"/>
            </a:xfrm>
            <a:prstGeom prst="rect">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83BC8259-A689-47C0-895C-CDF2C46F7E96}"/>
                </a:ext>
              </a:extLst>
            </p:cNvPr>
            <p:cNvPicPr>
              <a:picLocks noChangeAspect="1"/>
            </p:cNvPicPr>
            <p:nvPr/>
          </p:nvPicPr>
          <p:blipFill>
            <a:blip r:embed="rId2"/>
            <a:stretch>
              <a:fillRect/>
            </a:stretch>
          </p:blipFill>
          <p:spPr>
            <a:xfrm>
              <a:off x="2694733" y="4984811"/>
              <a:ext cx="4770533" cy="441998"/>
            </a:xfrm>
            <a:prstGeom prst="rect">
              <a:avLst/>
            </a:prstGeom>
          </p:spPr>
        </p:pic>
      </p:grpSp>
      <p:sp>
        <p:nvSpPr>
          <p:cNvPr id="12" name="任意多边形: 形状 11">
            <a:extLst>
              <a:ext uri="{FF2B5EF4-FFF2-40B4-BE49-F238E27FC236}">
                <a16:creationId xmlns:a16="http://schemas.microsoft.com/office/drawing/2014/main" id="{63EF3EEF-073E-4D7B-A9E8-531014154744}"/>
              </a:ext>
            </a:extLst>
          </p:cNvPr>
          <p:cNvSpPr/>
          <p:nvPr/>
        </p:nvSpPr>
        <p:spPr>
          <a:xfrm>
            <a:off x="3984382" y="1289115"/>
            <a:ext cx="144015" cy="457309"/>
          </a:xfrm>
          <a:custGeom>
            <a:avLst/>
            <a:gdLst>
              <a:gd name="T0" fmla="*/ 3573 w 3573"/>
              <a:gd name="T1" fmla="*/ 1786 h 10001"/>
              <a:gd name="T2" fmla="*/ 3467 w 3573"/>
              <a:gd name="T3" fmla="*/ 2037 h 10001"/>
              <a:gd name="T4" fmla="*/ 3216 w 3573"/>
              <a:gd name="T5" fmla="*/ 2144 h 10001"/>
              <a:gd name="T6" fmla="*/ 2501 w 3573"/>
              <a:gd name="T7" fmla="*/ 2144 h 10001"/>
              <a:gd name="T8" fmla="*/ 2501 w 3573"/>
              <a:gd name="T9" fmla="*/ 7859 h 10001"/>
              <a:gd name="T10" fmla="*/ 3216 w 3573"/>
              <a:gd name="T11" fmla="*/ 7859 h 10001"/>
              <a:gd name="T12" fmla="*/ 3467 w 3573"/>
              <a:gd name="T13" fmla="*/ 7965 h 10001"/>
              <a:gd name="T14" fmla="*/ 3573 w 3573"/>
              <a:gd name="T15" fmla="*/ 8216 h 10001"/>
              <a:gd name="T16" fmla="*/ 3467 w 3573"/>
              <a:gd name="T17" fmla="*/ 8467 h 10001"/>
              <a:gd name="T18" fmla="*/ 2038 w 3573"/>
              <a:gd name="T19" fmla="*/ 9895 h 10001"/>
              <a:gd name="T20" fmla="*/ 1787 w 3573"/>
              <a:gd name="T21" fmla="*/ 10001 h 10001"/>
              <a:gd name="T22" fmla="*/ 1536 w 3573"/>
              <a:gd name="T23" fmla="*/ 9895 h 10001"/>
              <a:gd name="T24" fmla="*/ 106 w 3573"/>
              <a:gd name="T25" fmla="*/ 8467 h 10001"/>
              <a:gd name="T26" fmla="*/ 0 w 3573"/>
              <a:gd name="T27" fmla="*/ 8216 h 10001"/>
              <a:gd name="T28" fmla="*/ 106 w 3573"/>
              <a:gd name="T29" fmla="*/ 7965 h 10001"/>
              <a:gd name="T30" fmla="*/ 357 w 3573"/>
              <a:gd name="T31" fmla="*/ 7858 h 10001"/>
              <a:gd name="T32" fmla="*/ 1072 w 3573"/>
              <a:gd name="T33" fmla="*/ 7858 h 10001"/>
              <a:gd name="T34" fmla="*/ 1072 w 3573"/>
              <a:gd name="T35" fmla="*/ 2143 h 10001"/>
              <a:gd name="T36" fmla="*/ 357 w 3573"/>
              <a:gd name="T37" fmla="*/ 2143 h 10001"/>
              <a:gd name="T38" fmla="*/ 106 w 3573"/>
              <a:gd name="T39" fmla="*/ 2037 h 10001"/>
              <a:gd name="T40" fmla="*/ 0 w 3573"/>
              <a:gd name="T41" fmla="*/ 1786 h 10001"/>
              <a:gd name="T42" fmla="*/ 106 w 3573"/>
              <a:gd name="T43" fmla="*/ 1535 h 10001"/>
              <a:gd name="T44" fmla="*/ 1535 w 3573"/>
              <a:gd name="T45" fmla="*/ 106 h 10001"/>
              <a:gd name="T46" fmla="*/ 1786 w 3573"/>
              <a:gd name="T47" fmla="*/ 0 h 10001"/>
              <a:gd name="T48" fmla="*/ 2037 w 3573"/>
              <a:gd name="T49" fmla="*/ 106 h 10001"/>
              <a:gd name="T50" fmla="*/ 3466 w 3573"/>
              <a:gd name="T51" fmla="*/ 1536 h 10001"/>
              <a:gd name="T52" fmla="*/ 3573 w 3573"/>
              <a:gd name="T53" fmla="*/ 1786 h 10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3" h="10001">
                <a:moveTo>
                  <a:pt x="3573" y="1786"/>
                </a:moveTo>
                <a:cubicBezTo>
                  <a:pt x="3573" y="1882"/>
                  <a:pt x="3538" y="1967"/>
                  <a:pt x="3467" y="2037"/>
                </a:cubicBezTo>
                <a:cubicBezTo>
                  <a:pt x="3397" y="2107"/>
                  <a:pt x="3312" y="2144"/>
                  <a:pt x="3216" y="2144"/>
                </a:cubicBezTo>
                <a:lnTo>
                  <a:pt x="2501" y="2144"/>
                </a:lnTo>
                <a:lnTo>
                  <a:pt x="2501" y="7859"/>
                </a:lnTo>
                <a:lnTo>
                  <a:pt x="3216" y="7859"/>
                </a:lnTo>
                <a:cubicBezTo>
                  <a:pt x="3312" y="7859"/>
                  <a:pt x="3397" y="7894"/>
                  <a:pt x="3467" y="7965"/>
                </a:cubicBezTo>
                <a:cubicBezTo>
                  <a:pt x="3537" y="8035"/>
                  <a:pt x="3573" y="8120"/>
                  <a:pt x="3573" y="8216"/>
                </a:cubicBezTo>
                <a:cubicBezTo>
                  <a:pt x="3573" y="8312"/>
                  <a:pt x="3538" y="8397"/>
                  <a:pt x="3467" y="8467"/>
                </a:cubicBezTo>
                <a:lnTo>
                  <a:pt x="2038" y="9895"/>
                </a:lnTo>
                <a:cubicBezTo>
                  <a:pt x="1968" y="9965"/>
                  <a:pt x="1883" y="10001"/>
                  <a:pt x="1787" y="10001"/>
                </a:cubicBezTo>
                <a:cubicBezTo>
                  <a:pt x="1691" y="10001"/>
                  <a:pt x="1606" y="9966"/>
                  <a:pt x="1536" y="9895"/>
                </a:cubicBezTo>
                <a:lnTo>
                  <a:pt x="106" y="8467"/>
                </a:lnTo>
                <a:cubicBezTo>
                  <a:pt x="36" y="8397"/>
                  <a:pt x="0" y="8314"/>
                  <a:pt x="0" y="8216"/>
                </a:cubicBezTo>
                <a:cubicBezTo>
                  <a:pt x="0" y="8120"/>
                  <a:pt x="35" y="8035"/>
                  <a:pt x="106" y="7965"/>
                </a:cubicBezTo>
                <a:cubicBezTo>
                  <a:pt x="176" y="7895"/>
                  <a:pt x="260" y="7858"/>
                  <a:pt x="357" y="7858"/>
                </a:cubicBezTo>
                <a:lnTo>
                  <a:pt x="1072" y="7858"/>
                </a:lnTo>
                <a:lnTo>
                  <a:pt x="1072" y="2143"/>
                </a:lnTo>
                <a:lnTo>
                  <a:pt x="357" y="2143"/>
                </a:lnTo>
                <a:cubicBezTo>
                  <a:pt x="261" y="2143"/>
                  <a:pt x="176" y="2108"/>
                  <a:pt x="106" y="2037"/>
                </a:cubicBezTo>
                <a:cubicBezTo>
                  <a:pt x="36" y="1967"/>
                  <a:pt x="0" y="1883"/>
                  <a:pt x="0" y="1786"/>
                </a:cubicBezTo>
                <a:cubicBezTo>
                  <a:pt x="0" y="1690"/>
                  <a:pt x="35" y="1605"/>
                  <a:pt x="106" y="1535"/>
                </a:cubicBezTo>
                <a:lnTo>
                  <a:pt x="1535" y="106"/>
                </a:lnTo>
                <a:cubicBezTo>
                  <a:pt x="1605" y="36"/>
                  <a:pt x="1688" y="0"/>
                  <a:pt x="1786" y="0"/>
                </a:cubicBezTo>
                <a:cubicBezTo>
                  <a:pt x="1882" y="0"/>
                  <a:pt x="1967" y="35"/>
                  <a:pt x="2037" y="106"/>
                </a:cubicBezTo>
                <a:lnTo>
                  <a:pt x="3466" y="1536"/>
                </a:lnTo>
                <a:cubicBezTo>
                  <a:pt x="3536" y="1607"/>
                  <a:pt x="3573" y="1690"/>
                  <a:pt x="3573" y="17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任意多边形: 形状 12">
            <a:extLst>
              <a:ext uri="{FF2B5EF4-FFF2-40B4-BE49-F238E27FC236}">
                <a16:creationId xmlns:a16="http://schemas.microsoft.com/office/drawing/2014/main" id="{8D4CD5C5-6EA6-424A-8267-7A568E6BF190}"/>
              </a:ext>
            </a:extLst>
          </p:cNvPr>
          <p:cNvSpPr/>
          <p:nvPr/>
        </p:nvSpPr>
        <p:spPr>
          <a:xfrm>
            <a:off x="4820223" y="1289115"/>
            <a:ext cx="144015" cy="457309"/>
          </a:xfrm>
          <a:custGeom>
            <a:avLst/>
            <a:gdLst>
              <a:gd name="T0" fmla="*/ 3573 w 3573"/>
              <a:gd name="T1" fmla="*/ 1786 h 10001"/>
              <a:gd name="T2" fmla="*/ 3467 w 3573"/>
              <a:gd name="T3" fmla="*/ 2037 h 10001"/>
              <a:gd name="T4" fmla="*/ 3216 w 3573"/>
              <a:gd name="T5" fmla="*/ 2144 h 10001"/>
              <a:gd name="T6" fmla="*/ 2501 w 3573"/>
              <a:gd name="T7" fmla="*/ 2144 h 10001"/>
              <a:gd name="T8" fmla="*/ 2501 w 3573"/>
              <a:gd name="T9" fmla="*/ 7859 h 10001"/>
              <a:gd name="T10" fmla="*/ 3216 w 3573"/>
              <a:gd name="T11" fmla="*/ 7859 h 10001"/>
              <a:gd name="T12" fmla="*/ 3467 w 3573"/>
              <a:gd name="T13" fmla="*/ 7965 h 10001"/>
              <a:gd name="T14" fmla="*/ 3573 w 3573"/>
              <a:gd name="T15" fmla="*/ 8216 h 10001"/>
              <a:gd name="T16" fmla="*/ 3467 w 3573"/>
              <a:gd name="T17" fmla="*/ 8467 h 10001"/>
              <a:gd name="T18" fmla="*/ 2038 w 3573"/>
              <a:gd name="T19" fmla="*/ 9895 h 10001"/>
              <a:gd name="T20" fmla="*/ 1787 w 3573"/>
              <a:gd name="T21" fmla="*/ 10001 h 10001"/>
              <a:gd name="T22" fmla="*/ 1536 w 3573"/>
              <a:gd name="T23" fmla="*/ 9895 h 10001"/>
              <a:gd name="T24" fmla="*/ 106 w 3573"/>
              <a:gd name="T25" fmla="*/ 8467 h 10001"/>
              <a:gd name="T26" fmla="*/ 0 w 3573"/>
              <a:gd name="T27" fmla="*/ 8216 h 10001"/>
              <a:gd name="T28" fmla="*/ 106 w 3573"/>
              <a:gd name="T29" fmla="*/ 7965 h 10001"/>
              <a:gd name="T30" fmla="*/ 357 w 3573"/>
              <a:gd name="T31" fmla="*/ 7858 h 10001"/>
              <a:gd name="T32" fmla="*/ 1072 w 3573"/>
              <a:gd name="T33" fmla="*/ 7858 h 10001"/>
              <a:gd name="T34" fmla="*/ 1072 w 3573"/>
              <a:gd name="T35" fmla="*/ 2143 h 10001"/>
              <a:gd name="T36" fmla="*/ 357 w 3573"/>
              <a:gd name="T37" fmla="*/ 2143 h 10001"/>
              <a:gd name="T38" fmla="*/ 106 w 3573"/>
              <a:gd name="T39" fmla="*/ 2037 h 10001"/>
              <a:gd name="T40" fmla="*/ 0 w 3573"/>
              <a:gd name="T41" fmla="*/ 1786 h 10001"/>
              <a:gd name="T42" fmla="*/ 106 w 3573"/>
              <a:gd name="T43" fmla="*/ 1535 h 10001"/>
              <a:gd name="T44" fmla="*/ 1535 w 3573"/>
              <a:gd name="T45" fmla="*/ 106 h 10001"/>
              <a:gd name="T46" fmla="*/ 1786 w 3573"/>
              <a:gd name="T47" fmla="*/ 0 h 10001"/>
              <a:gd name="T48" fmla="*/ 2037 w 3573"/>
              <a:gd name="T49" fmla="*/ 106 h 10001"/>
              <a:gd name="T50" fmla="*/ 3466 w 3573"/>
              <a:gd name="T51" fmla="*/ 1536 h 10001"/>
              <a:gd name="T52" fmla="*/ 3573 w 3573"/>
              <a:gd name="T53" fmla="*/ 1786 h 10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3" h="10001">
                <a:moveTo>
                  <a:pt x="3573" y="1786"/>
                </a:moveTo>
                <a:cubicBezTo>
                  <a:pt x="3573" y="1882"/>
                  <a:pt x="3538" y="1967"/>
                  <a:pt x="3467" y="2037"/>
                </a:cubicBezTo>
                <a:cubicBezTo>
                  <a:pt x="3397" y="2107"/>
                  <a:pt x="3312" y="2144"/>
                  <a:pt x="3216" y="2144"/>
                </a:cubicBezTo>
                <a:lnTo>
                  <a:pt x="2501" y="2144"/>
                </a:lnTo>
                <a:lnTo>
                  <a:pt x="2501" y="7859"/>
                </a:lnTo>
                <a:lnTo>
                  <a:pt x="3216" y="7859"/>
                </a:lnTo>
                <a:cubicBezTo>
                  <a:pt x="3312" y="7859"/>
                  <a:pt x="3397" y="7894"/>
                  <a:pt x="3467" y="7965"/>
                </a:cubicBezTo>
                <a:cubicBezTo>
                  <a:pt x="3537" y="8035"/>
                  <a:pt x="3573" y="8120"/>
                  <a:pt x="3573" y="8216"/>
                </a:cubicBezTo>
                <a:cubicBezTo>
                  <a:pt x="3573" y="8312"/>
                  <a:pt x="3538" y="8397"/>
                  <a:pt x="3467" y="8467"/>
                </a:cubicBezTo>
                <a:lnTo>
                  <a:pt x="2038" y="9895"/>
                </a:lnTo>
                <a:cubicBezTo>
                  <a:pt x="1968" y="9965"/>
                  <a:pt x="1883" y="10001"/>
                  <a:pt x="1787" y="10001"/>
                </a:cubicBezTo>
                <a:cubicBezTo>
                  <a:pt x="1691" y="10001"/>
                  <a:pt x="1606" y="9966"/>
                  <a:pt x="1536" y="9895"/>
                </a:cubicBezTo>
                <a:lnTo>
                  <a:pt x="106" y="8467"/>
                </a:lnTo>
                <a:cubicBezTo>
                  <a:pt x="36" y="8397"/>
                  <a:pt x="0" y="8314"/>
                  <a:pt x="0" y="8216"/>
                </a:cubicBezTo>
                <a:cubicBezTo>
                  <a:pt x="0" y="8120"/>
                  <a:pt x="35" y="8035"/>
                  <a:pt x="106" y="7965"/>
                </a:cubicBezTo>
                <a:cubicBezTo>
                  <a:pt x="176" y="7895"/>
                  <a:pt x="260" y="7858"/>
                  <a:pt x="357" y="7858"/>
                </a:cubicBezTo>
                <a:lnTo>
                  <a:pt x="1072" y="7858"/>
                </a:lnTo>
                <a:lnTo>
                  <a:pt x="1072" y="2143"/>
                </a:lnTo>
                <a:lnTo>
                  <a:pt x="357" y="2143"/>
                </a:lnTo>
                <a:cubicBezTo>
                  <a:pt x="261" y="2143"/>
                  <a:pt x="176" y="2108"/>
                  <a:pt x="106" y="2037"/>
                </a:cubicBezTo>
                <a:cubicBezTo>
                  <a:pt x="36" y="1967"/>
                  <a:pt x="0" y="1883"/>
                  <a:pt x="0" y="1786"/>
                </a:cubicBezTo>
                <a:cubicBezTo>
                  <a:pt x="0" y="1690"/>
                  <a:pt x="35" y="1605"/>
                  <a:pt x="106" y="1535"/>
                </a:cubicBezTo>
                <a:lnTo>
                  <a:pt x="1535" y="106"/>
                </a:lnTo>
                <a:cubicBezTo>
                  <a:pt x="1605" y="36"/>
                  <a:pt x="1688" y="0"/>
                  <a:pt x="1786" y="0"/>
                </a:cubicBezTo>
                <a:cubicBezTo>
                  <a:pt x="1882" y="0"/>
                  <a:pt x="1967" y="35"/>
                  <a:pt x="2037" y="106"/>
                </a:cubicBezTo>
                <a:lnTo>
                  <a:pt x="3466" y="1536"/>
                </a:lnTo>
                <a:cubicBezTo>
                  <a:pt x="3536" y="1607"/>
                  <a:pt x="3573" y="1690"/>
                  <a:pt x="3573" y="17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任意多边形: 形状 13">
            <a:extLst>
              <a:ext uri="{FF2B5EF4-FFF2-40B4-BE49-F238E27FC236}">
                <a16:creationId xmlns:a16="http://schemas.microsoft.com/office/drawing/2014/main" id="{1E3F1C6B-6C56-4481-B045-8BB5B7002B74}"/>
              </a:ext>
            </a:extLst>
          </p:cNvPr>
          <p:cNvSpPr/>
          <p:nvPr/>
        </p:nvSpPr>
        <p:spPr>
          <a:xfrm>
            <a:off x="5656064" y="1289115"/>
            <a:ext cx="144015" cy="457309"/>
          </a:xfrm>
          <a:custGeom>
            <a:avLst/>
            <a:gdLst>
              <a:gd name="T0" fmla="*/ 3573 w 3573"/>
              <a:gd name="T1" fmla="*/ 1786 h 10001"/>
              <a:gd name="T2" fmla="*/ 3467 w 3573"/>
              <a:gd name="T3" fmla="*/ 2037 h 10001"/>
              <a:gd name="T4" fmla="*/ 3216 w 3573"/>
              <a:gd name="T5" fmla="*/ 2144 h 10001"/>
              <a:gd name="T6" fmla="*/ 2501 w 3573"/>
              <a:gd name="T7" fmla="*/ 2144 h 10001"/>
              <a:gd name="T8" fmla="*/ 2501 w 3573"/>
              <a:gd name="T9" fmla="*/ 7859 h 10001"/>
              <a:gd name="T10" fmla="*/ 3216 w 3573"/>
              <a:gd name="T11" fmla="*/ 7859 h 10001"/>
              <a:gd name="T12" fmla="*/ 3467 w 3573"/>
              <a:gd name="T13" fmla="*/ 7965 h 10001"/>
              <a:gd name="T14" fmla="*/ 3573 w 3573"/>
              <a:gd name="T15" fmla="*/ 8216 h 10001"/>
              <a:gd name="T16" fmla="*/ 3467 w 3573"/>
              <a:gd name="T17" fmla="*/ 8467 h 10001"/>
              <a:gd name="T18" fmla="*/ 2038 w 3573"/>
              <a:gd name="T19" fmla="*/ 9895 h 10001"/>
              <a:gd name="T20" fmla="*/ 1787 w 3573"/>
              <a:gd name="T21" fmla="*/ 10001 h 10001"/>
              <a:gd name="T22" fmla="*/ 1536 w 3573"/>
              <a:gd name="T23" fmla="*/ 9895 h 10001"/>
              <a:gd name="T24" fmla="*/ 106 w 3573"/>
              <a:gd name="T25" fmla="*/ 8467 h 10001"/>
              <a:gd name="T26" fmla="*/ 0 w 3573"/>
              <a:gd name="T27" fmla="*/ 8216 h 10001"/>
              <a:gd name="T28" fmla="*/ 106 w 3573"/>
              <a:gd name="T29" fmla="*/ 7965 h 10001"/>
              <a:gd name="T30" fmla="*/ 357 w 3573"/>
              <a:gd name="T31" fmla="*/ 7858 h 10001"/>
              <a:gd name="T32" fmla="*/ 1072 w 3573"/>
              <a:gd name="T33" fmla="*/ 7858 h 10001"/>
              <a:gd name="T34" fmla="*/ 1072 w 3573"/>
              <a:gd name="T35" fmla="*/ 2143 h 10001"/>
              <a:gd name="T36" fmla="*/ 357 w 3573"/>
              <a:gd name="T37" fmla="*/ 2143 h 10001"/>
              <a:gd name="T38" fmla="*/ 106 w 3573"/>
              <a:gd name="T39" fmla="*/ 2037 h 10001"/>
              <a:gd name="T40" fmla="*/ 0 w 3573"/>
              <a:gd name="T41" fmla="*/ 1786 h 10001"/>
              <a:gd name="T42" fmla="*/ 106 w 3573"/>
              <a:gd name="T43" fmla="*/ 1535 h 10001"/>
              <a:gd name="T44" fmla="*/ 1535 w 3573"/>
              <a:gd name="T45" fmla="*/ 106 h 10001"/>
              <a:gd name="T46" fmla="*/ 1786 w 3573"/>
              <a:gd name="T47" fmla="*/ 0 h 10001"/>
              <a:gd name="T48" fmla="*/ 2037 w 3573"/>
              <a:gd name="T49" fmla="*/ 106 h 10001"/>
              <a:gd name="T50" fmla="*/ 3466 w 3573"/>
              <a:gd name="T51" fmla="*/ 1536 h 10001"/>
              <a:gd name="T52" fmla="*/ 3573 w 3573"/>
              <a:gd name="T53" fmla="*/ 1786 h 10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3" h="10001">
                <a:moveTo>
                  <a:pt x="3573" y="1786"/>
                </a:moveTo>
                <a:cubicBezTo>
                  <a:pt x="3573" y="1882"/>
                  <a:pt x="3538" y="1967"/>
                  <a:pt x="3467" y="2037"/>
                </a:cubicBezTo>
                <a:cubicBezTo>
                  <a:pt x="3397" y="2107"/>
                  <a:pt x="3312" y="2144"/>
                  <a:pt x="3216" y="2144"/>
                </a:cubicBezTo>
                <a:lnTo>
                  <a:pt x="2501" y="2144"/>
                </a:lnTo>
                <a:lnTo>
                  <a:pt x="2501" y="7859"/>
                </a:lnTo>
                <a:lnTo>
                  <a:pt x="3216" y="7859"/>
                </a:lnTo>
                <a:cubicBezTo>
                  <a:pt x="3312" y="7859"/>
                  <a:pt x="3397" y="7894"/>
                  <a:pt x="3467" y="7965"/>
                </a:cubicBezTo>
                <a:cubicBezTo>
                  <a:pt x="3537" y="8035"/>
                  <a:pt x="3573" y="8120"/>
                  <a:pt x="3573" y="8216"/>
                </a:cubicBezTo>
                <a:cubicBezTo>
                  <a:pt x="3573" y="8312"/>
                  <a:pt x="3538" y="8397"/>
                  <a:pt x="3467" y="8467"/>
                </a:cubicBezTo>
                <a:lnTo>
                  <a:pt x="2038" y="9895"/>
                </a:lnTo>
                <a:cubicBezTo>
                  <a:pt x="1968" y="9965"/>
                  <a:pt x="1883" y="10001"/>
                  <a:pt x="1787" y="10001"/>
                </a:cubicBezTo>
                <a:cubicBezTo>
                  <a:pt x="1691" y="10001"/>
                  <a:pt x="1606" y="9966"/>
                  <a:pt x="1536" y="9895"/>
                </a:cubicBezTo>
                <a:lnTo>
                  <a:pt x="106" y="8467"/>
                </a:lnTo>
                <a:cubicBezTo>
                  <a:pt x="36" y="8397"/>
                  <a:pt x="0" y="8314"/>
                  <a:pt x="0" y="8216"/>
                </a:cubicBezTo>
                <a:cubicBezTo>
                  <a:pt x="0" y="8120"/>
                  <a:pt x="35" y="8035"/>
                  <a:pt x="106" y="7965"/>
                </a:cubicBezTo>
                <a:cubicBezTo>
                  <a:pt x="176" y="7895"/>
                  <a:pt x="260" y="7858"/>
                  <a:pt x="357" y="7858"/>
                </a:cubicBezTo>
                <a:lnTo>
                  <a:pt x="1072" y="7858"/>
                </a:lnTo>
                <a:lnTo>
                  <a:pt x="1072" y="2143"/>
                </a:lnTo>
                <a:lnTo>
                  <a:pt x="357" y="2143"/>
                </a:lnTo>
                <a:cubicBezTo>
                  <a:pt x="261" y="2143"/>
                  <a:pt x="176" y="2108"/>
                  <a:pt x="106" y="2037"/>
                </a:cubicBezTo>
                <a:cubicBezTo>
                  <a:pt x="36" y="1967"/>
                  <a:pt x="0" y="1883"/>
                  <a:pt x="0" y="1786"/>
                </a:cubicBezTo>
                <a:cubicBezTo>
                  <a:pt x="0" y="1690"/>
                  <a:pt x="35" y="1605"/>
                  <a:pt x="106" y="1535"/>
                </a:cubicBezTo>
                <a:lnTo>
                  <a:pt x="1535" y="106"/>
                </a:lnTo>
                <a:cubicBezTo>
                  <a:pt x="1605" y="36"/>
                  <a:pt x="1688" y="0"/>
                  <a:pt x="1786" y="0"/>
                </a:cubicBezTo>
                <a:cubicBezTo>
                  <a:pt x="1882" y="0"/>
                  <a:pt x="1967" y="35"/>
                  <a:pt x="2037" y="106"/>
                </a:cubicBezTo>
                <a:lnTo>
                  <a:pt x="3466" y="1536"/>
                </a:lnTo>
                <a:cubicBezTo>
                  <a:pt x="3536" y="1607"/>
                  <a:pt x="3573" y="1690"/>
                  <a:pt x="3573" y="17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 14">
            <a:extLst>
              <a:ext uri="{FF2B5EF4-FFF2-40B4-BE49-F238E27FC236}">
                <a16:creationId xmlns:a16="http://schemas.microsoft.com/office/drawing/2014/main" id="{1D06DC12-219E-4D43-9747-2A2C832C9735}"/>
              </a:ext>
            </a:extLst>
          </p:cNvPr>
          <p:cNvPicPr>
            <a:picLocks noChangeAspect="1"/>
          </p:cNvPicPr>
          <p:nvPr/>
        </p:nvPicPr>
        <p:blipFill>
          <a:blip r:embed="rId3"/>
          <a:stretch>
            <a:fillRect/>
          </a:stretch>
        </p:blipFill>
        <p:spPr>
          <a:xfrm>
            <a:off x="2271688" y="3604997"/>
            <a:ext cx="5760000" cy="1137008"/>
          </a:xfrm>
          <a:prstGeom prst="rect">
            <a:avLst/>
          </a:prstGeom>
          <a:solidFill>
            <a:schemeClr val="bg1"/>
          </a:solidFill>
          <a:ln w="19050">
            <a:solidFill>
              <a:schemeClr val="accent5">
                <a:lumMod val="75000"/>
              </a:schemeClr>
            </a:solidFill>
          </a:ln>
        </p:spPr>
      </p:pic>
      <p:pic>
        <p:nvPicPr>
          <p:cNvPr id="16" name="图片 15">
            <a:extLst>
              <a:ext uri="{FF2B5EF4-FFF2-40B4-BE49-F238E27FC236}">
                <a16:creationId xmlns:a16="http://schemas.microsoft.com/office/drawing/2014/main" id="{DDE840AE-38B4-41FE-8769-B26D926FADD3}"/>
              </a:ext>
            </a:extLst>
          </p:cNvPr>
          <p:cNvPicPr>
            <a:picLocks noChangeAspect="1"/>
          </p:cNvPicPr>
          <p:nvPr/>
        </p:nvPicPr>
        <p:blipFill>
          <a:blip r:embed="rId4"/>
          <a:stretch>
            <a:fillRect/>
          </a:stretch>
        </p:blipFill>
        <p:spPr>
          <a:xfrm>
            <a:off x="2271688" y="761453"/>
            <a:ext cx="5760000" cy="511272"/>
          </a:xfrm>
          <a:prstGeom prst="rect">
            <a:avLst/>
          </a:prstGeom>
          <a:solidFill>
            <a:schemeClr val="bg1"/>
          </a:solidFill>
          <a:ln w="19050">
            <a:solidFill>
              <a:schemeClr val="accent5">
                <a:lumMod val="75000"/>
              </a:schemeClr>
            </a:solidFill>
          </a:ln>
        </p:spPr>
      </p:pic>
      <p:pic>
        <p:nvPicPr>
          <p:cNvPr id="17" name="图片 16">
            <a:extLst>
              <a:ext uri="{FF2B5EF4-FFF2-40B4-BE49-F238E27FC236}">
                <a16:creationId xmlns:a16="http://schemas.microsoft.com/office/drawing/2014/main" id="{FA45BCC5-7F1A-4AD7-8AF9-80DDC0DD8EA5}"/>
              </a:ext>
            </a:extLst>
          </p:cNvPr>
          <p:cNvPicPr>
            <a:picLocks noChangeAspect="1"/>
          </p:cNvPicPr>
          <p:nvPr/>
        </p:nvPicPr>
        <p:blipFill>
          <a:blip r:embed="rId5"/>
          <a:stretch>
            <a:fillRect/>
          </a:stretch>
        </p:blipFill>
        <p:spPr>
          <a:xfrm>
            <a:off x="2271688" y="1753974"/>
            <a:ext cx="5760000" cy="1763902"/>
          </a:xfrm>
          <a:prstGeom prst="rect">
            <a:avLst/>
          </a:prstGeom>
          <a:solidFill>
            <a:schemeClr val="bg1"/>
          </a:solidFill>
          <a:ln w="19050">
            <a:solidFill>
              <a:schemeClr val="accent5">
                <a:lumMod val="75000"/>
              </a:schemeClr>
            </a:solidFill>
          </a:ln>
        </p:spPr>
      </p:pic>
      <p:sp>
        <p:nvSpPr>
          <p:cNvPr id="20" name="AutoShape 4">
            <a:extLst>
              <a:ext uri="{FF2B5EF4-FFF2-40B4-BE49-F238E27FC236}">
                <a16:creationId xmlns:a16="http://schemas.microsoft.com/office/drawing/2014/main" id="{52ECAE86-14CD-4ADC-9518-8D29454AC030}"/>
              </a:ext>
            </a:extLst>
          </p:cNvPr>
          <p:cNvSpPr>
            <a:spLocks noChangeArrowheads="1"/>
          </p:cNvSpPr>
          <p:nvPr/>
        </p:nvSpPr>
        <p:spPr bwMode="auto">
          <a:xfrm>
            <a:off x="6491905" y="1385895"/>
            <a:ext cx="1681881" cy="402167"/>
          </a:xfrm>
          <a:prstGeom prst="roundRect">
            <a:avLst>
              <a:gd name="adj" fmla="val 0"/>
            </a:avLst>
          </a:prstGeom>
          <a:noFill/>
          <a:ln w="12700" cap="flat" cmpd="sng" algn="ctr">
            <a:noFill/>
            <a:prstDash val="solid"/>
            <a:miter lim="800000"/>
          </a:ln>
          <a:effectLst/>
        </p:spPr>
        <p:txBody>
          <a:bodyPr rtlCol="0" anchor="ctr"/>
          <a:lstStyle/>
          <a:p>
            <a:pPr algn="ctr" eaLnBrk="1" fontAlgn="auto" hangingPunct="1">
              <a:spcBef>
                <a:spcPts val="0"/>
              </a:spcBef>
              <a:spcAft>
                <a:spcPts val="0"/>
              </a:spcAft>
            </a:pPr>
            <a:r>
              <a:rPr lang="en-US" altLang="zh-CN" sz="1400" kern="0" dirty="0">
                <a:latin typeface="微软雅黑" panose="020B0503020204020204" pitchFamily="34" charset="-122"/>
                <a:ea typeface="微软雅黑" panose="020B0503020204020204" pitchFamily="34" charset="-122"/>
              </a:rPr>
              <a:t>MySQL Server</a:t>
            </a:r>
          </a:p>
        </p:txBody>
      </p:sp>
    </p:spTree>
  </p:cSld>
  <p:clrMapOvr>
    <a:masterClrMapping/>
  </p:clrMapOvr>
  <p:transition advTm="109595">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矩形 1"/>
          <p:cNvSpPr>
            <a:spLocks noChangeArrowheads="1"/>
          </p:cNvSpPr>
          <p:nvPr/>
        </p:nvSpPr>
        <p:spPr bwMode="auto">
          <a:xfrm>
            <a:off x="5440040" y="1633364"/>
            <a:ext cx="3744416" cy="31157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查询处理</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查询优化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代数优化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物理优化</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优化步骤</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06  </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SQL</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优化</a:t>
            </a:r>
          </a:p>
        </p:txBody>
      </p:sp>
      <p:cxnSp>
        <p:nvCxnSpPr>
          <p:cNvPr id="20" name="直接连接符 19">
            <a:extLst>
              <a:ext uri="{FF2B5EF4-FFF2-40B4-BE49-F238E27FC236}">
                <a16:creationId xmlns:a16="http://schemas.microsoft.com/office/drawing/2014/main" id="{59684A51-B4DA-4CED-8217-5ED54F364E58}"/>
              </a:ext>
            </a:extLst>
          </p:cNvPr>
          <p:cNvCxnSpPr>
            <a:cxnSpLocks/>
          </p:cNvCxnSpPr>
          <p:nvPr/>
        </p:nvCxnSpPr>
        <p:spPr>
          <a:xfrm>
            <a:off x="5560809" y="4708997"/>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030704"/>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t>索引问题</a:t>
            </a:r>
          </a:p>
        </p:txBody>
      </p:sp>
      <p:sp>
        <p:nvSpPr>
          <p:cNvPr id="283651" name="Rectangle 3"/>
          <p:cNvSpPr>
            <a:spLocks noGrp="1" noChangeArrowheads="1"/>
          </p:cNvSpPr>
          <p:nvPr>
            <p:ph sz="quarter" idx="10"/>
          </p:nvPr>
        </p:nvSpPr>
        <p:spPr bwMode="auto"/>
        <p:txBody>
          <a:bodyPr/>
          <a:lstStyle/>
          <a:p>
            <a:pPr eaLnBrk="1" hangingPunct="1">
              <a:lnSpc>
                <a:spcPct val="150000"/>
              </a:lnSpc>
              <a:defRPr/>
            </a:pPr>
            <a:r>
              <a:rPr sz="2222" b="0" dirty="0" err="1"/>
              <a:t>在做性能跟踪分析过程中，有不少后台程序的性能问题是因为缺少合适索引造成的，有些表甚至一个索引都没有</a:t>
            </a:r>
            <a:r>
              <a:rPr sz="2222" b="0" dirty="0"/>
              <a:t>。</a:t>
            </a:r>
            <a:endParaRPr lang="en-US" altLang="zh-CN" sz="2222" b="0" dirty="0"/>
          </a:p>
          <a:p>
            <a:pPr eaLnBrk="1" hangingPunct="1">
              <a:lnSpc>
                <a:spcPct val="150000"/>
              </a:lnSpc>
              <a:defRPr/>
            </a:pPr>
            <a:r>
              <a:rPr sz="2222" b="0" dirty="0"/>
              <a:t>这种情况往往都是因为在设计表时，没去定义索引，而开发初期，由于表记录很少，索引创建与否，可能对性能没啥影响，开发人员因此也未多加重视。然一旦程序发布到生产环境，随着时间的推移，表记录越来越多。</a:t>
            </a:r>
            <a:endParaRPr lang="en-US" altLang="zh-CN" sz="2222" b="0" dirty="0"/>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rPr lang="zh-CN" altLang="zh-CN" dirty="0"/>
              <a:t>不宜在索引字段上做如下操作</a:t>
            </a:r>
            <a:endParaRPr lang="zh-CN" altLang="en-US" dirty="0"/>
          </a:p>
        </p:txBody>
      </p:sp>
      <p:sp>
        <p:nvSpPr>
          <p:cNvPr id="283651" name="Rectangle 3"/>
          <p:cNvSpPr>
            <a:spLocks noGrp="1" noChangeArrowheads="1"/>
          </p:cNvSpPr>
          <p:nvPr>
            <p:ph sz="quarter" idx="10"/>
          </p:nvPr>
        </p:nvSpPr>
        <p:spPr bwMode="auto"/>
        <p:txBody>
          <a:bodyPr/>
          <a:lstStyle/>
          <a:p>
            <a:pPr eaLnBrk="1" hangingPunct="1">
              <a:lnSpc>
                <a:spcPct val="150000"/>
              </a:lnSpc>
              <a:defRPr/>
            </a:pPr>
            <a:r>
              <a:rPr sz="2000" dirty="0" err="1">
                <a:highlight>
                  <a:srgbClr val="FFFF00"/>
                </a:highlight>
              </a:rPr>
              <a:t>避免对索引字段进行计算操作</a:t>
            </a:r>
            <a:endParaRPr sz="2000" dirty="0">
              <a:highlight>
                <a:srgbClr val="FFFF00"/>
              </a:highlight>
            </a:endParaRPr>
          </a:p>
          <a:p>
            <a:pPr eaLnBrk="1" hangingPunct="1">
              <a:lnSpc>
                <a:spcPct val="150000"/>
              </a:lnSpc>
              <a:defRPr/>
            </a:pPr>
            <a:r>
              <a:rPr sz="2000" dirty="0" err="1">
                <a:highlight>
                  <a:srgbClr val="FFFF00"/>
                </a:highlight>
              </a:rPr>
              <a:t>避免在索引字段上使用</a:t>
            </a:r>
            <a:r>
              <a:rPr lang="en-US" altLang="zh-CN" sz="2000" dirty="0" err="1">
                <a:highlight>
                  <a:srgbClr val="FFFF00"/>
                </a:highlight>
              </a:rPr>
              <a:t>NOT</a:t>
            </a:r>
            <a:r>
              <a:rPr sz="2000" dirty="0">
                <a:highlight>
                  <a:srgbClr val="FFFF00"/>
                </a:highlight>
              </a:rPr>
              <a:t>，</a:t>
            </a:r>
            <a:r>
              <a:rPr lang="en-US" altLang="zh-CN" sz="2000" dirty="0">
                <a:highlight>
                  <a:srgbClr val="FFFF00"/>
                </a:highlight>
              </a:rPr>
              <a:t>&lt;&gt;</a:t>
            </a:r>
            <a:r>
              <a:rPr sz="2000" dirty="0">
                <a:highlight>
                  <a:srgbClr val="FFFF00"/>
                </a:highlight>
              </a:rPr>
              <a:t>，</a:t>
            </a:r>
            <a:r>
              <a:rPr lang="en-US" altLang="zh-CN" sz="2000" dirty="0">
                <a:highlight>
                  <a:srgbClr val="FFFF00"/>
                </a:highlight>
              </a:rPr>
              <a:t>!=</a:t>
            </a:r>
          </a:p>
          <a:p>
            <a:pPr eaLnBrk="1" hangingPunct="1">
              <a:lnSpc>
                <a:spcPct val="150000"/>
              </a:lnSpc>
              <a:defRPr/>
            </a:pPr>
            <a:r>
              <a:rPr sz="2000" dirty="0" err="1">
                <a:highlight>
                  <a:srgbClr val="FFFF00"/>
                </a:highlight>
              </a:rPr>
              <a:t>避免在索引列上使用</a:t>
            </a:r>
            <a:r>
              <a:rPr lang="en-US" altLang="zh-CN" sz="2000" dirty="0" err="1">
                <a:highlight>
                  <a:srgbClr val="FFFF00"/>
                </a:highlight>
              </a:rPr>
              <a:t>IS</a:t>
            </a:r>
            <a:r>
              <a:rPr lang="en-US" altLang="zh-CN" sz="2000" dirty="0">
                <a:highlight>
                  <a:srgbClr val="FFFF00"/>
                </a:highlight>
              </a:rPr>
              <a:t> </a:t>
            </a:r>
            <a:r>
              <a:rPr lang="en-US" altLang="zh-CN" sz="2000" dirty="0" err="1">
                <a:highlight>
                  <a:srgbClr val="FFFF00"/>
                </a:highlight>
              </a:rPr>
              <a:t>NULL</a:t>
            </a:r>
            <a:r>
              <a:rPr sz="2000" dirty="0" err="1">
                <a:highlight>
                  <a:srgbClr val="FFFF00"/>
                </a:highlight>
              </a:rPr>
              <a:t>和</a:t>
            </a:r>
            <a:r>
              <a:rPr lang="en-US" altLang="zh-CN" sz="2000" dirty="0" err="1">
                <a:highlight>
                  <a:srgbClr val="FFFF00"/>
                </a:highlight>
              </a:rPr>
              <a:t>IS</a:t>
            </a:r>
            <a:r>
              <a:rPr lang="en-US" altLang="zh-CN" sz="2000" dirty="0">
                <a:highlight>
                  <a:srgbClr val="FFFF00"/>
                </a:highlight>
              </a:rPr>
              <a:t> NOT NULL</a:t>
            </a:r>
            <a:r>
              <a:rPr lang="zh-CN" altLang="en-US" sz="2000" dirty="0">
                <a:highlight>
                  <a:srgbClr val="FFFF00"/>
                </a:highlight>
              </a:rPr>
              <a:t>（系统不会对空值作</a:t>
            </a:r>
            <a:r>
              <a:rPr lang="en-US" altLang="zh-CN" sz="2000" dirty="0">
                <a:highlight>
                  <a:srgbClr val="FFFF00"/>
                </a:highlight>
              </a:rPr>
              <a:t>index</a:t>
            </a:r>
            <a:r>
              <a:rPr lang="zh-CN" altLang="en-US" sz="2000" dirty="0">
                <a:highlight>
                  <a:srgbClr val="FFFF00"/>
                </a:highlight>
              </a:rPr>
              <a:t>）</a:t>
            </a:r>
            <a:endParaRPr lang="en-US" altLang="zh-CN" sz="2000" dirty="0">
              <a:highlight>
                <a:srgbClr val="FFFF00"/>
              </a:highlight>
            </a:endParaRPr>
          </a:p>
          <a:p>
            <a:pPr eaLnBrk="1" hangingPunct="1">
              <a:lnSpc>
                <a:spcPct val="150000"/>
              </a:lnSpc>
              <a:defRPr/>
            </a:pPr>
            <a:r>
              <a:rPr sz="2000" dirty="0" err="1">
                <a:highlight>
                  <a:srgbClr val="FFFF00"/>
                </a:highlight>
              </a:rPr>
              <a:t>避免在索引列上出现数据类型转换</a:t>
            </a:r>
            <a:endParaRPr sz="2000" dirty="0">
              <a:highlight>
                <a:srgbClr val="FFFF00"/>
              </a:highlight>
            </a:endParaRPr>
          </a:p>
          <a:p>
            <a:pPr eaLnBrk="1" hangingPunct="1">
              <a:lnSpc>
                <a:spcPct val="150000"/>
              </a:lnSpc>
              <a:defRPr/>
            </a:pPr>
            <a:r>
              <a:rPr sz="2000" dirty="0" err="1">
                <a:highlight>
                  <a:srgbClr val="FFFF00"/>
                </a:highlight>
              </a:rPr>
              <a:t>避免在索引字段上使用函数</a:t>
            </a:r>
            <a:endParaRPr sz="2000" dirty="0">
              <a:highlight>
                <a:srgbClr val="FFFF00"/>
              </a:highlight>
            </a:endParaRPr>
          </a:p>
          <a:p>
            <a:pPr eaLnBrk="1" hangingPunct="1">
              <a:lnSpc>
                <a:spcPct val="150000"/>
              </a:lnSpc>
              <a:defRPr/>
            </a:pPr>
            <a:r>
              <a:rPr sz="2000" dirty="0" err="1">
                <a:highlight>
                  <a:srgbClr val="FFFF00"/>
                </a:highlight>
              </a:rPr>
              <a:t>避免建立索引的列中使用空值</a:t>
            </a:r>
            <a:r>
              <a:rPr sz="2000" dirty="0">
                <a:highlight>
                  <a:srgbClr val="FFFF00"/>
                </a:highlight>
              </a:rPr>
              <a:t>。</a:t>
            </a:r>
            <a:endParaRPr lang="en-US" altLang="zh-CN" sz="2000" dirty="0">
              <a:highlight>
                <a:srgbClr val="FFFF00"/>
              </a:highlight>
            </a:endParaRPr>
          </a:p>
        </p:txBody>
      </p:sp>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altLang="zh-CN" dirty="0"/>
              <a:t>复杂操作的简化</a:t>
            </a:r>
          </a:p>
        </p:txBody>
      </p:sp>
      <p:sp>
        <p:nvSpPr>
          <p:cNvPr id="283651" name="Rectangle 3"/>
          <p:cNvSpPr>
            <a:spLocks noGrp="1" noChangeArrowheads="1"/>
          </p:cNvSpPr>
          <p:nvPr>
            <p:ph sz="quarter" idx="10"/>
          </p:nvPr>
        </p:nvSpPr>
        <p:spPr bwMode="auto"/>
        <p:txBody>
          <a:bodyPr/>
          <a:lstStyle/>
          <a:p>
            <a:pPr eaLnBrk="1" hangingPunct="1">
              <a:lnSpc>
                <a:spcPct val="150000"/>
              </a:lnSpc>
              <a:defRPr/>
            </a:pPr>
            <a:r>
              <a:rPr sz="2000" dirty="0" err="1"/>
              <a:t>部分</a:t>
            </a:r>
            <a:r>
              <a:rPr lang="en-US" altLang="zh-CN" sz="2000" dirty="0" err="1"/>
              <a:t>UPDATE</a:t>
            </a:r>
            <a:r>
              <a:rPr sz="2000" dirty="0" err="1"/>
              <a:t>、</a:t>
            </a:r>
            <a:r>
              <a:rPr lang="en-US" altLang="zh-CN" sz="2000" dirty="0" err="1"/>
              <a:t>SELECT</a:t>
            </a:r>
            <a:r>
              <a:rPr lang="en-US" altLang="zh-CN" sz="2000" dirty="0"/>
              <a:t> </a:t>
            </a:r>
            <a:r>
              <a:rPr sz="2000" dirty="0" err="1"/>
              <a:t>语句写得很复杂（经常嵌套多级子查询</a:t>
            </a:r>
            <a:r>
              <a:rPr sz="2000" dirty="0"/>
              <a:t>）</a:t>
            </a:r>
            <a:r>
              <a:rPr lang="en-US" altLang="zh-CN" sz="2000" dirty="0"/>
              <a:t>——</a:t>
            </a:r>
            <a:r>
              <a:rPr sz="2000" dirty="0" err="1"/>
              <a:t>可以考虑适当拆成几步，先生成一些临时数据表，再进行关联操作</a:t>
            </a:r>
            <a:endParaRPr lang="en-US" altLang="zh-CN" sz="2000" dirty="0"/>
          </a:p>
          <a:p>
            <a:pPr eaLnBrk="1" hangingPunct="1">
              <a:lnSpc>
                <a:spcPct val="150000"/>
              </a:lnSpc>
              <a:defRPr/>
            </a:pPr>
            <a:r>
              <a:rPr sz="2000" dirty="0" err="1"/>
              <a:t>同一个表的修改在一个过程里出现好几十次，如</a:t>
            </a:r>
            <a:r>
              <a:rPr sz="2000" dirty="0"/>
              <a:t>：</a:t>
            </a:r>
            <a:endParaRPr lang="en-US" altLang="zh-CN" sz="2000" dirty="0"/>
          </a:p>
          <a:p>
            <a:pPr eaLnBrk="1" hangingPunct="1">
              <a:lnSpc>
                <a:spcPct val="150000"/>
              </a:lnSpc>
              <a:defRPr/>
            </a:pPr>
            <a:endParaRPr lang="en-US" altLang="zh-CN" sz="2000" dirty="0"/>
          </a:p>
          <a:p>
            <a:pPr eaLnBrk="1" hangingPunct="1">
              <a:lnSpc>
                <a:spcPct val="150000"/>
              </a:lnSpc>
              <a:defRPr/>
            </a:pPr>
            <a:endParaRPr lang="en-US" altLang="zh-CN" sz="2000" dirty="0"/>
          </a:p>
          <a:p>
            <a:pPr eaLnBrk="1" hangingPunct="1">
              <a:lnSpc>
                <a:spcPct val="150000"/>
              </a:lnSpc>
              <a:defRPr/>
            </a:pPr>
            <a:endParaRPr lang="en-US" altLang="zh-CN" sz="2000" dirty="0"/>
          </a:p>
          <a:p>
            <a:pPr eaLnBrk="1" hangingPunct="1">
              <a:lnSpc>
                <a:spcPct val="150000"/>
              </a:lnSpc>
              <a:defRPr/>
            </a:pPr>
            <a:endParaRPr lang="en-US" altLang="zh-CN" sz="2000" dirty="0"/>
          </a:p>
          <a:p>
            <a:pPr marL="0" indent="0" eaLnBrk="1" hangingPunct="1">
              <a:lnSpc>
                <a:spcPct val="150000"/>
              </a:lnSpc>
              <a:buNone/>
              <a:defRPr/>
            </a:pPr>
            <a:r>
              <a:rPr sz="2000" dirty="0" err="1">
                <a:solidFill>
                  <a:srgbClr val="FF0000"/>
                </a:solidFill>
              </a:rPr>
              <a:t>可以很简单就整合在一个</a:t>
            </a:r>
            <a:r>
              <a:rPr lang="en-US" altLang="zh-CN" sz="2000" dirty="0" err="1">
                <a:solidFill>
                  <a:srgbClr val="FF0000"/>
                </a:solidFill>
              </a:rPr>
              <a:t>UPDATE</a:t>
            </a:r>
            <a:r>
              <a:rPr sz="2000" dirty="0" err="1">
                <a:solidFill>
                  <a:srgbClr val="FF0000"/>
                </a:solidFill>
              </a:rPr>
              <a:t>语句来完成</a:t>
            </a:r>
            <a:r>
              <a:rPr lang="zh-CN" altLang="en-US" sz="2000" dirty="0">
                <a:solidFill>
                  <a:srgbClr val="FF0000"/>
                </a:solidFill>
              </a:rPr>
              <a:t>：</a:t>
            </a:r>
            <a:endParaRPr lang="en-US" altLang="zh-CN" sz="2000" dirty="0">
              <a:solidFill>
                <a:srgbClr val="FF0000"/>
              </a:solidFill>
            </a:endParaRPr>
          </a:p>
          <a:p>
            <a:pPr marL="0" indent="0" eaLnBrk="1" hangingPunct="1">
              <a:lnSpc>
                <a:spcPct val="150000"/>
              </a:lnSpc>
              <a:buNone/>
              <a:defRPr/>
            </a:pPr>
            <a:r>
              <a:rPr lang="en-US" altLang="zh-CN" sz="2000" dirty="0"/>
              <a:t>   update table1 set col1=...,col2=...   where col2=...</a:t>
            </a:r>
            <a:endParaRPr lang="en-US" altLang="zh-CN" sz="2000" dirty="0">
              <a:solidFill>
                <a:srgbClr val="FF0000"/>
              </a:solidFill>
            </a:endParaRPr>
          </a:p>
        </p:txBody>
      </p:sp>
      <p:sp>
        <p:nvSpPr>
          <p:cNvPr id="2" name="矩形 1"/>
          <p:cNvSpPr/>
          <p:nvPr/>
        </p:nvSpPr>
        <p:spPr>
          <a:xfrm>
            <a:off x="1119560" y="2281436"/>
            <a:ext cx="2961570" cy="2000250"/>
          </a:xfrm>
          <a:prstGeom prst="rect">
            <a:avLst/>
          </a:prstGeom>
          <a:noFill/>
          <a:ln>
            <a:noFill/>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r>
              <a:rPr lang="en-US" altLang="zh-CN" sz="1778" dirty="0"/>
              <a:t>update table1</a:t>
            </a:r>
            <a:br>
              <a:rPr lang="en-US" altLang="zh-CN" sz="1778" dirty="0"/>
            </a:br>
            <a:r>
              <a:rPr lang="en-US" altLang="zh-CN" sz="1778" dirty="0"/>
              <a:t>set col1=...</a:t>
            </a:r>
            <a:br>
              <a:rPr lang="en-US" altLang="zh-CN" sz="1778" dirty="0"/>
            </a:br>
            <a:r>
              <a:rPr lang="en-US" altLang="zh-CN" sz="1778" dirty="0"/>
              <a:t>where col2=...;</a:t>
            </a:r>
            <a:br>
              <a:rPr lang="en-US" altLang="zh-CN" sz="1778" dirty="0"/>
            </a:br>
            <a:r>
              <a:rPr lang="en-US" altLang="zh-CN" sz="1778" dirty="0"/>
              <a:t>update table1</a:t>
            </a:r>
            <a:br>
              <a:rPr lang="en-US" altLang="zh-CN" sz="1778" dirty="0"/>
            </a:br>
            <a:r>
              <a:rPr lang="en-US" altLang="zh-CN" sz="1778" dirty="0"/>
              <a:t>set col2=...</a:t>
            </a:r>
            <a:br>
              <a:rPr lang="en-US" altLang="zh-CN" sz="1778" dirty="0"/>
            </a:br>
            <a:r>
              <a:rPr lang="en-US" altLang="zh-CN" sz="1778" dirty="0"/>
              <a:t>where col2=...</a:t>
            </a:r>
            <a:br>
              <a:rPr lang="en-US" altLang="zh-CN" sz="1778" dirty="0"/>
            </a:br>
            <a:r>
              <a:rPr lang="en-US" altLang="zh-CN" sz="1778" dirty="0"/>
              <a:t>......</a:t>
            </a:r>
            <a:endParaRPr lang="zh-CN" altLang="en-US" sz="1778" dirty="0"/>
          </a:p>
        </p:txBody>
      </p:sp>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altLang="zh-CN"/>
              <a:t>在</a:t>
            </a:r>
            <a:r>
              <a:rPr lang="en-US" altLang="zh-CN"/>
              <a:t>WHERE </a:t>
            </a:r>
            <a:r>
              <a:rPr altLang="zh-CN"/>
              <a:t>尽量避免对索引字段进行计算操作</a:t>
            </a:r>
          </a:p>
        </p:txBody>
      </p:sp>
      <p:sp>
        <p:nvSpPr>
          <p:cNvPr id="3" name="Rectangle 5"/>
          <p:cNvSpPr>
            <a:spLocks noChangeArrowheads="1"/>
          </p:cNvSpPr>
          <p:nvPr/>
        </p:nvSpPr>
        <p:spPr bwMode="auto">
          <a:xfrm>
            <a:off x="890850" y="839315"/>
            <a:ext cx="6159500" cy="725256"/>
          </a:xfrm>
          <a:prstGeom prst="rect">
            <a:avLst/>
          </a:prstGeom>
          <a:ln/>
        </p:spPr>
        <p:style>
          <a:lnRef idx="2">
            <a:schemeClr val="accent6"/>
          </a:lnRef>
          <a:fillRef idx="1">
            <a:schemeClr val="lt1"/>
          </a:fillRef>
          <a:effectRef idx="0">
            <a:schemeClr val="accent6"/>
          </a:effectRef>
          <a:fontRef idx="minor">
            <a:schemeClr val="dk1"/>
          </a:fontRef>
        </p:style>
        <p:txBody>
          <a:bodyPr lIns="0" tIns="0" rIns="0" bIns="176333" anchor="ctr">
            <a:spAutoFit/>
          </a:bodyPr>
          <a:lstStyle/>
          <a:p>
            <a:pPr algn="ctr">
              <a:spcBef>
                <a:spcPct val="20000"/>
              </a:spcBef>
              <a:defRPr/>
            </a:pPr>
            <a:r>
              <a:rPr lang="zh-CN" altLang="zh-CN" sz="1778" b="1">
                <a:solidFill>
                  <a:srgbClr val="333333"/>
                </a:solidFill>
                <a:latin typeface="Courier New" pitchFamily="49" charset="0"/>
                <a:cs typeface="Courier New" pitchFamily="49" charset="0"/>
              </a:rPr>
              <a:t>......</a:t>
            </a:r>
            <a:br>
              <a:rPr lang="zh-CN" altLang="zh-CN" sz="1778" b="1">
                <a:solidFill>
                  <a:srgbClr val="333333"/>
                </a:solidFill>
                <a:latin typeface="Courier New" pitchFamily="49" charset="0"/>
                <a:cs typeface="Courier New" pitchFamily="49" charset="0"/>
              </a:rPr>
            </a:br>
            <a:r>
              <a:rPr lang="zh-CN" altLang="zh-CN" sz="1778" b="1">
                <a:solidFill>
                  <a:srgbClr val="333333"/>
                </a:solidFill>
                <a:latin typeface="Courier New" pitchFamily="49" charset="0"/>
                <a:cs typeface="Courier New" pitchFamily="49" charset="0"/>
              </a:rPr>
              <a:t>where trunc(create_date)=trunc(:date1)</a:t>
            </a:r>
            <a:r>
              <a:rPr lang="en-US" altLang="zh-CN" sz="1778" b="1">
                <a:solidFill>
                  <a:srgbClr val="333333"/>
                </a:solidFill>
                <a:latin typeface="Courier New" pitchFamily="49" charset="0"/>
                <a:cs typeface="Courier New" pitchFamily="49" charset="0"/>
              </a:rPr>
              <a:t>     </a:t>
            </a:r>
            <a:r>
              <a:rPr lang="zh-CN" altLang="zh-CN" sz="1222" b="1">
                <a:solidFill>
                  <a:schemeClr val="tx1"/>
                </a:solidFill>
                <a:latin typeface="Arial" pitchFamily="34" charset="0"/>
              </a:rPr>
              <a:t> </a:t>
            </a:r>
            <a:endParaRPr lang="zh-CN" altLang="zh-CN" sz="6667" b="1">
              <a:solidFill>
                <a:schemeClr val="tx1"/>
              </a:solidFill>
              <a:latin typeface="Arial" pitchFamily="34"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844344724"/>
              </p:ext>
            </p:extLst>
          </p:nvPr>
        </p:nvGraphicFramePr>
        <p:xfrm>
          <a:off x="1080903" y="2712861"/>
          <a:ext cx="8639890" cy="347486"/>
        </p:xfrm>
        <a:graphic>
          <a:graphicData uri="http://schemas.openxmlformats.org/drawingml/2006/table">
            <a:tbl>
              <a:tblPr>
                <a:tableStyleId>{073A0DAA-6AF3-43AB-8588-CEC1D06C72B9}</a:tableStyleId>
              </a:tblPr>
              <a:tblGrid>
                <a:gridCol w="8639890">
                  <a:extLst>
                    <a:ext uri="{9D8B030D-6E8A-4147-A177-3AD203B41FA5}">
                      <a16:colId xmlns:a16="http://schemas.microsoft.com/office/drawing/2014/main" val="20000"/>
                    </a:ext>
                  </a:extLst>
                </a:gridCol>
              </a:tblGrid>
              <a:tr h="347486">
                <a:tc>
                  <a:txBody>
                    <a:bodyPr/>
                    <a:lstStyle/>
                    <a:p>
                      <a:pPr algn="l"/>
                      <a:r>
                        <a:rPr lang="en-US" sz="2000" dirty="0">
                          <a:effectLst/>
                        </a:rPr>
                        <a:t>     where </a:t>
                      </a:r>
                      <a:r>
                        <a:rPr lang="en-US" sz="2000" dirty="0" err="1">
                          <a:effectLst/>
                        </a:rPr>
                        <a:t>create_date</a:t>
                      </a:r>
                      <a:r>
                        <a:rPr lang="en-US" sz="2000" dirty="0">
                          <a:effectLst/>
                        </a:rPr>
                        <a:t>&gt;=</a:t>
                      </a:r>
                      <a:r>
                        <a:rPr lang="en-US" sz="2000" dirty="0" err="1">
                          <a:effectLst/>
                        </a:rPr>
                        <a:t>trunc</a:t>
                      </a:r>
                      <a:r>
                        <a:rPr lang="en-US" sz="2000" dirty="0">
                          <a:effectLst/>
                        </a:rPr>
                        <a:t>(:date1) and </a:t>
                      </a:r>
                      <a:r>
                        <a:rPr lang="en-US" sz="2000" dirty="0" err="1">
                          <a:effectLst/>
                        </a:rPr>
                        <a:t>create_date</a:t>
                      </a:r>
                      <a:r>
                        <a:rPr lang="en-US" sz="2000" dirty="0">
                          <a:effectLst/>
                        </a:rPr>
                        <a:t>&lt;</a:t>
                      </a:r>
                      <a:r>
                        <a:rPr lang="en-US" sz="2000" dirty="0" err="1">
                          <a:effectLst/>
                        </a:rPr>
                        <a:t>trunc</a:t>
                      </a:r>
                      <a:r>
                        <a:rPr lang="en-US" sz="2000" dirty="0">
                          <a:effectLst/>
                        </a:rPr>
                        <a:t>(:date1)+1  </a:t>
                      </a:r>
                    </a:p>
                  </a:txBody>
                  <a:tcPr marL="21164" marR="21164" marT="21188" marB="21188" anchor="ct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930990111"/>
              </p:ext>
            </p:extLst>
          </p:nvPr>
        </p:nvGraphicFramePr>
        <p:xfrm>
          <a:off x="1079501" y="3190876"/>
          <a:ext cx="8641292" cy="652639"/>
        </p:xfrm>
        <a:graphic>
          <a:graphicData uri="http://schemas.openxmlformats.org/drawingml/2006/table">
            <a:tbl>
              <a:tblPr>
                <a:tableStyleId>{073A0DAA-6AF3-43AB-8588-CEC1D06C72B9}</a:tableStyleId>
              </a:tblPr>
              <a:tblGrid>
                <a:gridCol w="8641292">
                  <a:extLst>
                    <a:ext uri="{9D8B030D-6E8A-4147-A177-3AD203B41FA5}">
                      <a16:colId xmlns:a16="http://schemas.microsoft.com/office/drawing/2014/main" val="20000"/>
                    </a:ext>
                  </a:extLst>
                </a:gridCol>
              </a:tblGrid>
              <a:tr h="652639">
                <a:tc>
                  <a:txBody>
                    <a:bodyPr/>
                    <a:lstStyle/>
                    <a:p>
                      <a:pPr algn="ctr"/>
                      <a:r>
                        <a:rPr lang="en-US" sz="2000" dirty="0">
                          <a:effectLst/>
                        </a:rPr>
                        <a:t>where </a:t>
                      </a:r>
                      <a:r>
                        <a:rPr lang="en-US" sz="2000" dirty="0" err="1">
                          <a:effectLst/>
                        </a:rPr>
                        <a:t>create_date</a:t>
                      </a:r>
                      <a:r>
                        <a:rPr lang="en-US" sz="2000" dirty="0">
                          <a:effectLst/>
                        </a:rPr>
                        <a:t> between </a:t>
                      </a:r>
                      <a:r>
                        <a:rPr lang="en-US" sz="2000" dirty="0" err="1">
                          <a:effectLst/>
                        </a:rPr>
                        <a:t>trunc</a:t>
                      </a:r>
                      <a:r>
                        <a:rPr lang="en-US" sz="2000" dirty="0">
                          <a:effectLst/>
                        </a:rPr>
                        <a:t>(:date1) and </a:t>
                      </a:r>
                      <a:r>
                        <a:rPr lang="en-US" sz="2000" dirty="0" err="1">
                          <a:effectLst/>
                        </a:rPr>
                        <a:t>trunc</a:t>
                      </a:r>
                      <a:r>
                        <a:rPr lang="en-US" sz="2000" dirty="0">
                          <a:effectLst/>
                        </a:rPr>
                        <a:t>(:date1)+1-1/(24*60*60)</a:t>
                      </a:r>
                    </a:p>
                  </a:txBody>
                  <a:tcPr marL="21166" marR="21166" marT="21190" marB="21190" anchor="ctr"/>
                </a:tc>
                <a:extLst>
                  <a:ext uri="{0D108BD9-81ED-4DB2-BD59-A6C34878D82A}">
                    <a16:rowId xmlns:a16="http://schemas.microsoft.com/office/drawing/2014/main" val="10000"/>
                  </a:ext>
                </a:extLst>
              </a:tr>
            </a:tbl>
          </a:graphicData>
        </a:graphic>
      </p:graphicFrame>
      <p:sp>
        <p:nvSpPr>
          <p:cNvPr id="8" name="Rectangle 6"/>
          <p:cNvSpPr>
            <a:spLocks noChangeArrowheads="1"/>
          </p:cNvSpPr>
          <p:nvPr/>
        </p:nvSpPr>
        <p:spPr bwMode="auto">
          <a:xfrm>
            <a:off x="918986" y="3898195"/>
            <a:ext cx="8960556" cy="1359959"/>
          </a:xfrm>
          <a:prstGeom prst="rect">
            <a:avLst/>
          </a:prstGeom>
        </p:spPr>
        <p:txBody>
          <a:bodyPr/>
          <a:lstStyle/>
          <a:p>
            <a:pPr defTabSz="791979" eaLnBrk="1" hangingPunct="1">
              <a:lnSpc>
                <a:spcPct val="150000"/>
              </a:lnSpc>
              <a:spcBef>
                <a:spcPct val="20000"/>
              </a:spcBef>
              <a:defRPr/>
            </a:pPr>
            <a:r>
              <a:rPr lang="zh-CN" altLang="zh-CN" sz="2000" dirty="0">
                <a:solidFill>
                  <a:schemeClr val="bg1">
                    <a:lumMod val="50000"/>
                  </a:schemeClr>
                </a:solidFill>
                <a:latin typeface="微软雅黑" panose="020B0503020204020204" pitchFamily="34" charset="-122"/>
                <a:ea typeface="微软雅黑" panose="020B0503020204020204" pitchFamily="34" charset="-122"/>
              </a:rPr>
              <a:t>注意：因between 的范围是个闭区间，故严格意义上应该再减去一个趋于0的小数，这里暂且设置成减去1秒（1/(24*60*60)），如果不要求这么精确的话，可以略掉</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endParaRPr lang="zh-CN"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6273" name="矩形 8"/>
          <p:cNvSpPr>
            <a:spLocks noChangeArrowheads="1"/>
          </p:cNvSpPr>
          <p:nvPr/>
        </p:nvSpPr>
        <p:spPr bwMode="auto">
          <a:xfrm>
            <a:off x="918987" y="1564571"/>
            <a:ext cx="8479013"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12788">
              <a:defRPr sz="3200">
                <a:solidFill>
                  <a:schemeClr val="tx1"/>
                </a:solidFill>
                <a:latin typeface="Arial" panose="020B0604020202020204" pitchFamily="34" charset="0"/>
                <a:ea typeface="宋体" panose="02010600030101010101" pitchFamily="2" charset="-122"/>
              </a:defRPr>
            </a:lvl1pPr>
            <a:lvl2pPr marL="742950" indent="-285750" defTabSz="712788">
              <a:defRPr sz="3200">
                <a:solidFill>
                  <a:schemeClr val="tx1"/>
                </a:solidFill>
                <a:latin typeface="Arial" panose="020B0604020202020204" pitchFamily="34" charset="0"/>
                <a:ea typeface="宋体" panose="02010600030101010101" pitchFamily="2" charset="-122"/>
              </a:defRPr>
            </a:lvl2pPr>
            <a:lvl3pPr marL="1143000" indent="-228600" defTabSz="712788">
              <a:defRPr sz="3200">
                <a:solidFill>
                  <a:schemeClr val="tx1"/>
                </a:solidFill>
                <a:latin typeface="Arial" panose="020B0604020202020204" pitchFamily="34" charset="0"/>
                <a:ea typeface="宋体" panose="02010600030101010101" pitchFamily="2" charset="-122"/>
              </a:defRPr>
            </a:lvl3pPr>
            <a:lvl4pPr marL="1600200" indent="-228600" defTabSz="712788">
              <a:defRPr sz="3200">
                <a:solidFill>
                  <a:schemeClr val="tx1"/>
                </a:solidFill>
                <a:latin typeface="Arial" panose="020B0604020202020204" pitchFamily="34" charset="0"/>
                <a:ea typeface="宋体" panose="02010600030101010101" pitchFamily="2" charset="-122"/>
              </a:defRPr>
            </a:lvl4pPr>
            <a:lvl5pPr marL="2057400" indent="-228600" defTabSz="712788">
              <a:defRPr sz="3200">
                <a:solidFill>
                  <a:schemeClr val="tx1"/>
                </a:solidFill>
                <a:latin typeface="Arial" panose="020B0604020202020204" pitchFamily="34" charset="0"/>
                <a:ea typeface="宋体" panose="02010600030101010101" pitchFamily="2" charset="-122"/>
              </a:defRPr>
            </a:lvl5pPr>
            <a:lvl6pPr marL="2514600" indent="-2286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en-US" altLang="zh-CN" sz="2000" dirty="0">
                <a:solidFill>
                  <a:srgbClr val="7F7F7F"/>
                </a:solidFill>
                <a:latin typeface="微软雅黑" panose="020B0503020204020204" pitchFamily="34" charset="-122"/>
                <a:ea typeface="微软雅黑" panose="020B0503020204020204" pitchFamily="34" charset="-122"/>
              </a:rPr>
              <a:t>      </a:t>
            </a:r>
            <a:r>
              <a:rPr lang="zh-CN" altLang="zh-CN" sz="2000" dirty="0">
                <a:solidFill>
                  <a:srgbClr val="7F7F7F"/>
                </a:solidFill>
                <a:latin typeface="微软雅黑" panose="020B0503020204020204" pitchFamily="34" charset="-122"/>
                <a:ea typeface="微软雅黑" panose="020B0503020204020204" pitchFamily="34" charset="-122"/>
              </a:rPr>
              <a:t>虽然已对create_date 字段建了索引，但由于加了TRUNC，使得索引无法用上。此处正确的写法应该是</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pic>
        <p:nvPicPr>
          <p:cNvPr id="96274" name="Picture 24"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8232" y="945149"/>
            <a:ext cx="519196"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WHERE</a:t>
            </a:r>
            <a:r>
              <a:rPr altLang="zh-CN"/>
              <a:t>应用法则</a:t>
            </a:r>
            <a:r>
              <a:rPr lang="en-US" altLang="zh-CN"/>
              <a:t> </a:t>
            </a:r>
            <a:endParaRPr altLang="zh-CN"/>
          </a:p>
        </p:txBody>
      </p:sp>
      <p:sp>
        <p:nvSpPr>
          <p:cNvPr id="285699" name="Rectangle 3"/>
          <p:cNvSpPr>
            <a:spLocks noGrp="1" noChangeArrowheads="1"/>
          </p:cNvSpPr>
          <p:nvPr>
            <p:ph sz="quarter" idx="10"/>
          </p:nvPr>
        </p:nvSpPr>
        <p:spPr bwMode="auto"/>
        <p:txBody>
          <a:bodyPr/>
          <a:lstStyle/>
          <a:p>
            <a:pPr eaLnBrk="1" hangingPunct="1">
              <a:lnSpc>
                <a:spcPct val="150000"/>
              </a:lnSpc>
              <a:defRPr/>
            </a:pPr>
            <a:r>
              <a:rPr sz="2000" dirty="0" err="1"/>
              <a:t>避免在</a:t>
            </a:r>
            <a:r>
              <a:rPr lang="en-US" altLang="zh-CN" sz="2000" dirty="0" err="1"/>
              <a:t>WHERE</a:t>
            </a:r>
            <a:r>
              <a:rPr sz="2000" dirty="0" err="1"/>
              <a:t>子句中使用</a:t>
            </a:r>
            <a:r>
              <a:rPr lang="en-US" altLang="zh-CN" sz="2000" dirty="0" err="1"/>
              <a:t>in</a:t>
            </a:r>
            <a:r>
              <a:rPr sz="2000" dirty="0" err="1"/>
              <a:t>，</a:t>
            </a:r>
            <a:r>
              <a:rPr lang="en-US" altLang="zh-CN" sz="2000" dirty="0" err="1"/>
              <a:t>not</a:t>
            </a:r>
            <a:r>
              <a:rPr lang="en-US" altLang="zh-CN" sz="2000" dirty="0"/>
              <a:t>  </a:t>
            </a:r>
            <a:r>
              <a:rPr lang="en-US" altLang="zh-CN" sz="2000" dirty="0" err="1"/>
              <a:t>in</a:t>
            </a:r>
            <a:r>
              <a:rPr sz="2000" dirty="0" err="1"/>
              <a:t>，</a:t>
            </a:r>
            <a:r>
              <a:rPr lang="en-US" altLang="zh-CN" sz="2000" dirty="0" err="1"/>
              <a:t>or</a:t>
            </a:r>
            <a:r>
              <a:rPr lang="en-US" altLang="zh-CN" sz="2000" dirty="0"/>
              <a:t> </a:t>
            </a:r>
            <a:r>
              <a:rPr sz="2000" dirty="0"/>
              <a:t>。</a:t>
            </a:r>
            <a:r>
              <a:rPr sz="2000" dirty="0" err="1">
                <a:highlight>
                  <a:srgbClr val="FFFF00"/>
                </a:highlight>
              </a:rPr>
              <a:t>可以使用</a:t>
            </a:r>
            <a:r>
              <a:rPr sz="2000" dirty="0">
                <a:highlight>
                  <a:srgbClr val="FFFF00"/>
                </a:highlight>
              </a:rPr>
              <a:t> </a:t>
            </a:r>
            <a:r>
              <a:rPr lang="en-US" altLang="zh-CN" sz="2000" dirty="0">
                <a:highlight>
                  <a:srgbClr val="FFFF00"/>
                </a:highlight>
              </a:rPr>
              <a:t>exist </a:t>
            </a:r>
            <a:r>
              <a:rPr sz="2000" dirty="0" err="1">
                <a:highlight>
                  <a:srgbClr val="FFFF00"/>
                </a:highlight>
              </a:rPr>
              <a:t>和</a:t>
            </a:r>
            <a:r>
              <a:rPr lang="en-US" altLang="zh-CN" sz="2000" dirty="0" err="1">
                <a:highlight>
                  <a:srgbClr val="FFFF00"/>
                </a:highlight>
              </a:rPr>
              <a:t>not</a:t>
            </a:r>
            <a:r>
              <a:rPr lang="en-US" altLang="zh-CN" sz="2000" dirty="0">
                <a:highlight>
                  <a:srgbClr val="FFFF00"/>
                </a:highlight>
              </a:rPr>
              <a:t> </a:t>
            </a:r>
            <a:r>
              <a:rPr lang="en-US" altLang="zh-CN" sz="2000" dirty="0" err="1">
                <a:highlight>
                  <a:srgbClr val="FFFF00"/>
                </a:highlight>
              </a:rPr>
              <a:t>exist</a:t>
            </a:r>
            <a:r>
              <a:rPr sz="2000" dirty="0" err="1">
                <a:highlight>
                  <a:srgbClr val="FFFF00"/>
                </a:highlight>
              </a:rPr>
              <a:t>代替</a:t>
            </a:r>
            <a:r>
              <a:rPr sz="2000" dirty="0">
                <a:highlight>
                  <a:srgbClr val="FFFF00"/>
                </a:highlight>
              </a:rPr>
              <a:t> </a:t>
            </a:r>
            <a:r>
              <a:rPr lang="en-US" altLang="zh-CN" sz="2000" dirty="0" err="1">
                <a:highlight>
                  <a:srgbClr val="FFFF00"/>
                </a:highlight>
              </a:rPr>
              <a:t>in</a:t>
            </a:r>
            <a:r>
              <a:rPr sz="2000" dirty="0" err="1">
                <a:highlight>
                  <a:srgbClr val="FFFF00"/>
                </a:highlight>
              </a:rPr>
              <a:t>和</a:t>
            </a:r>
            <a:r>
              <a:rPr lang="en-US" altLang="zh-CN" sz="2000" dirty="0" err="1">
                <a:highlight>
                  <a:srgbClr val="FFFF00"/>
                </a:highlight>
              </a:rPr>
              <a:t>not</a:t>
            </a:r>
            <a:r>
              <a:rPr lang="en-US" altLang="zh-CN" sz="2000" dirty="0">
                <a:highlight>
                  <a:srgbClr val="FFFF00"/>
                </a:highlight>
              </a:rPr>
              <a:t> in</a:t>
            </a:r>
            <a:r>
              <a:rPr sz="2000" dirty="0">
                <a:highlight>
                  <a:srgbClr val="FFFF00"/>
                </a:highlight>
              </a:rPr>
              <a:t>。</a:t>
            </a:r>
            <a:endParaRPr lang="en-US" altLang="zh-CN" sz="2000" dirty="0">
              <a:highlight>
                <a:srgbClr val="FFFF00"/>
              </a:highlight>
            </a:endParaRPr>
          </a:p>
          <a:p>
            <a:pPr eaLnBrk="1" hangingPunct="1">
              <a:lnSpc>
                <a:spcPct val="150000"/>
              </a:lnSpc>
              <a:defRPr/>
            </a:pPr>
            <a:endParaRPr lang="en-US" altLang="zh-CN" sz="2000" dirty="0"/>
          </a:p>
          <a:p>
            <a:pPr eaLnBrk="1" hangingPunct="1">
              <a:lnSpc>
                <a:spcPct val="150000"/>
              </a:lnSpc>
              <a:defRPr/>
            </a:pPr>
            <a:endParaRPr lang="en-US" altLang="zh-CN" sz="2000" dirty="0"/>
          </a:p>
          <a:p>
            <a:pPr eaLnBrk="1" hangingPunct="1">
              <a:lnSpc>
                <a:spcPct val="150000"/>
              </a:lnSpc>
              <a:defRPr/>
            </a:pPr>
            <a:endParaRPr lang="en-US" altLang="zh-CN" sz="2000" dirty="0"/>
          </a:p>
          <a:p>
            <a:pPr eaLnBrk="1" hangingPunct="1">
              <a:lnSpc>
                <a:spcPct val="150000"/>
              </a:lnSpc>
              <a:defRPr/>
            </a:pPr>
            <a:r>
              <a:rPr sz="2000" dirty="0" err="1"/>
              <a:t>不要以字符格式声明数字，要以数字格式声明字符值</a:t>
            </a:r>
            <a:r>
              <a:rPr sz="2000" dirty="0"/>
              <a:t>。（</a:t>
            </a:r>
            <a:r>
              <a:rPr sz="2000" dirty="0" err="1"/>
              <a:t>日期同样）否则会使索引无效，产生全表扫描</a:t>
            </a:r>
            <a:r>
              <a:rPr sz="2000" dirty="0"/>
              <a:t>。</a:t>
            </a:r>
          </a:p>
        </p:txBody>
      </p:sp>
      <p:graphicFrame>
        <p:nvGraphicFramePr>
          <p:cNvPr id="2" name="表格 1"/>
          <p:cNvGraphicFramePr>
            <a:graphicFrameLocks noGrp="1"/>
          </p:cNvGraphicFramePr>
          <p:nvPr>
            <p:extLst>
              <p:ext uri="{D42A27DB-BD31-4B8C-83A1-F6EECF244321}">
                <p14:modId xmlns:p14="http://schemas.microsoft.com/office/powerpoint/2010/main" val="3459896095"/>
              </p:ext>
            </p:extLst>
          </p:nvPr>
        </p:nvGraphicFramePr>
        <p:xfrm>
          <a:off x="2127672" y="1748992"/>
          <a:ext cx="7200194" cy="652639"/>
        </p:xfrm>
        <a:graphic>
          <a:graphicData uri="http://schemas.openxmlformats.org/drawingml/2006/table">
            <a:tbl>
              <a:tblPr>
                <a:tableStyleId>{16D9F66E-5EB9-4882-86FB-DCBF35E3C3E4}</a:tableStyleId>
              </a:tblPr>
              <a:tblGrid>
                <a:gridCol w="7200194">
                  <a:extLst>
                    <a:ext uri="{9D8B030D-6E8A-4147-A177-3AD203B41FA5}">
                      <a16:colId xmlns:a16="http://schemas.microsoft.com/office/drawing/2014/main" val="20000"/>
                    </a:ext>
                  </a:extLst>
                </a:gridCol>
              </a:tblGrid>
              <a:tr h="652639">
                <a:tc>
                  <a:txBody>
                    <a:bodyPr/>
                    <a:lstStyle/>
                    <a:p>
                      <a:pPr algn="ctr"/>
                      <a:r>
                        <a:rPr lang="en-US" sz="2000" dirty="0">
                          <a:solidFill>
                            <a:schemeClr val="tx1"/>
                          </a:solidFill>
                          <a:effectLst/>
                        </a:rPr>
                        <a:t>SELECT *  FROM ORDERS WHERE CUSTOMER_NAME NOT IN </a:t>
                      </a:r>
                      <a:br>
                        <a:rPr lang="en-US" sz="2000" dirty="0">
                          <a:solidFill>
                            <a:schemeClr val="tx1"/>
                          </a:solidFill>
                          <a:effectLst/>
                        </a:rPr>
                      </a:br>
                      <a:r>
                        <a:rPr lang="en-US" sz="2000" dirty="0">
                          <a:solidFill>
                            <a:schemeClr val="tx1"/>
                          </a:solidFill>
                          <a:effectLst/>
                        </a:rPr>
                        <a:t>(SELECT CUSTOMER_NAME FROM CUSTOMER)</a:t>
                      </a:r>
                    </a:p>
                  </a:txBody>
                  <a:tcPr marL="21164" marR="21164" marT="21158" marB="21158"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937759887"/>
              </p:ext>
            </p:extLst>
          </p:nvPr>
        </p:nvGraphicFramePr>
        <p:xfrm>
          <a:off x="2127672" y="2728046"/>
          <a:ext cx="7200194" cy="652639"/>
        </p:xfrm>
        <a:graphic>
          <a:graphicData uri="http://schemas.openxmlformats.org/drawingml/2006/table">
            <a:tbl>
              <a:tblPr>
                <a:tableStyleId>{22838BEF-8BB2-4498-84A7-C5851F593DF1}</a:tableStyleId>
              </a:tblPr>
              <a:tblGrid>
                <a:gridCol w="7200194">
                  <a:extLst>
                    <a:ext uri="{9D8B030D-6E8A-4147-A177-3AD203B41FA5}">
                      <a16:colId xmlns:a16="http://schemas.microsoft.com/office/drawing/2014/main" val="20000"/>
                    </a:ext>
                  </a:extLst>
                </a:gridCol>
              </a:tblGrid>
              <a:tr h="652639">
                <a:tc>
                  <a:txBody>
                    <a:bodyPr/>
                    <a:lstStyle/>
                    <a:p>
                      <a:pPr algn="ctr"/>
                      <a:r>
                        <a:rPr lang="en-US" sz="2000" dirty="0">
                          <a:solidFill>
                            <a:srgbClr val="C00000"/>
                          </a:solidFill>
                          <a:effectLst/>
                        </a:rPr>
                        <a:t>SELECT *  FROM ORDERS WHERE CUSTOMER_NAME not exist </a:t>
                      </a:r>
                      <a:br>
                        <a:rPr lang="en-US" sz="2000" dirty="0">
                          <a:solidFill>
                            <a:srgbClr val="C00000"/>
                          </a:solidFill>
                          <a:effectLst/>
                        </a:rPr>
                      </a:br>
                      <a:r>
                        <a:rPr lang="en-US" sz="2000" dirty="0">
                          <a:solidFill>
                            <a:srgbClr val="C00000"/>
                          </a:solidFill>
                          <a:effectLst/>
                        </a:rPr>
                        <a:t>(SELECT CUSTOMER_NAME FROM CUSTOMER)</a:t>
                      </a:r>
                    </a:p>
                  </a:txBody>
                  <a:tcPr marL="21168" marR="21168" marT="21190" marB="211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0" name="下箭头 9"/>
          <p:cNvSpPr/>
          <p:nvPr/>
        </p:nvSpPr>
        <p:spPr>
          <a:xfrm>
            <a:off x="5520718" y="2415468"/>
            <a:ext cx="135346" cy="319264"/>
          </a:xfrm>
          <a:prstGeom prst="downArrow">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spcBef>
                <a:spcPct val="20000"/>
              </a:spcBef>
              <a:defRPr/>
            </a:pPr>
            <a:endParaRPr lang="zh-CN" altLang="en-US" sz="3556"/>
          </a:p>
        </p:txBody>
      </p:sp>
      <p:graphicFrame>
        <p:nvGraphicFramePr>
          <p:cNvPr id="12" name="表格 11"/>
          <p:cNvGraphicFramePr>
            <a:graphicFrameLocks noGrp="1"/>
          </p:cNvGraphicFramePr>
          <p:nvPr>
            <p:extLst>
              <p:ext uri="{D42A27DB-BD31-4B8C-83A1-F6EECF244321}">
                <p14:modId xmlns:p14="http://schemas.microsoft.com/office/powerpoint/2010/main" val="2310271124"/>
              </p:ext>
            </p:extLst>
          </p:nvPr>
        </p:nvGraphicFramePr>
        <p:xfrm>
          <a:off x="966083" y="4294941"/>
          <a:ext cx="8722430" cy="957791"/>
        </p:xfrm>
        <a:graphic>
          <a:graphicData uri="http://schemas.openxmlformats.org/drawingml/2006/table">
            <a:tbl>
              <a:tblPr>
                <a:tableStyleId>{0505E3EF-67EA-436B-97B2-0124C06EBD24}</a:tableStyleId>
              </a:tblPr>
              <a:tblGrid>
                <a:gridCol w="8722430">
                  <a:extLst>
                    <a:ext uri="{9D8B030D-6E8A-4147-A177-3AD203B41FA5}">
                      <a16:colId xmlns:a16="http://schemas.microsoft.com/office/drawing/2014/main" val="20000"/>
                    </a:ext>
                  </a:extLst>
                </a:gridCol>
              </a:tblGrid>
              <a:tr h="957791">
                <a:tc>
                  <a:txBody>
                    <a:bodyPr/>
                    <a:lstStyle/>
                    <a:p>
                      <a:pPr algn="ctr">
                        <a:lnSpc>
                          <a:spcPct val="150000"/>
                        </a:lnSpc>
                      </a:pPr>
                      <a:r>
                        <a:rPr lang="en-US" sz="2000" dirty="0">
                          <a:solidFill>
                            <a:schemeClr val="tx1"/>
                          </a:solidFill>
                          <a:effectLst/>
                        </a:rPr>
                        <a:t>SELECT </a:t>
                      </a:r>
                      <a:r>
                        <a:rPr lang="en-US" sz="2000" dirty="0" err="1">
                          <a:solidFill>
                            <a:schemeClr val="tx1"/>
                          </a:solidFill>
                          <a:effectLst/>
                        </a:rPr>
                        <a:t>emp.ename</a:t>
                      </a:r>
                      <a:r>
                        <a:rPr lang="en-US" sz="2000" dirty="0">
                          <a:solidFill>
                            <a:schemeClr val="tx1"/>
                          </a:solidFill>
                          <a:effectLst/>
                        </a:rPr>
                        <a:t>, </a:t>
                      </a:r>
                      <a:r>
                        <a:rPr lang="en-US" sz="2000" dirty="0" err="1">
                          <a:solidFill>
                            <a:schemeClr val="tx1"/>
                          </a:solidFill>
                          <a:effectLst/>
                        </a:rPr>
                        <a:t>emp.job</a:t>
                      </a:r>
                      <a:r>
                        <a:rPr lang="en-US" sz="2000" dirty="0">
                          <a:solidFill>
                            <a:schemeClr val="tx1"/>
                          </a:solidFill>
                          <a:effectLst/>
                        </a:rPr>
                        <a:t> FROM emp WHERE </a:t>
                      </a:r>
                      <a:r>
                        <a:rPr lang="en-US" sz="2000" dirty="0" err="1">
                          <a:solidFill>
                            <a:schemeClr val="tx1"/>
                          </a:solidFill>
                          <a:effectLst/>
                        </a:rPr>
                        <a:t>emp.empno</a:t>
                      </a:r>
                      <a:r>
                        <a:rPr lang="en-US" sz="2000" dirty="0">
                          <a:solidFill>
                            <a:schemeClr val="tx1"/>
                          </a:solidFill>
                          <a:effectLst/>
                        </a:rPr>
                        <a:t> = 7369;</a:t>
                      </a:r>
                      <a:br>
                        <a:rPr lang="en-US" sz="2000" dirty="0">
                          <a:solidFill>
                            <a:schemeClr val="tx1"/>
                          </a:solidFill>
                          <a:effectLst/>
                        </a:rPr>
                      </a:br>
                      <a:r>
                        <a:rPr lang="zh-CN" altLang="en-US" sz="2000" dirty="0">
                          <a:solidFill>
                            <a:schemeClr val="tx1"/>
                          </a:solidFill>
                          <a:effectLst/>
                        </a:rPr>
                        <a:t>不要使用：</a:t>
                      </a:r>
                      <a:r>
                        <a:rPr lang="en-US" sz="2000" dirty="0">
                          <a:solidFill>
                            <a:schemeClr val="tx1"/>
                          </a:solidFill>
                          <a:effectLst/>
                        </a:rPr>
                        <a:t>SELECT </a:t>
                      </a:r>
                      <a:r>
                        <a:rPr lang="en-US" sz="2000" dirty="0" err="1">
                          <a:solidFill>
                            <a:schemeClr val="tx1"/>
                          </a:solidFill>
                          <a:effectLst/>
                        </a:rPr>
                        <a:t>emp.ename</a:t>
                      </a:r>
                      <a:r>
                        <a:rPr lang="en-US" sz="2000" dirty="0">
                          <a:solidFill>
                            <a:schemeClr val="tx1"/>
                          </a:solidFill>
                          <a:effectLst/>
                        </a:rPr>
                        <a:t>, </a:t>
                      </a:r>
                      <a:r>
                        <a:rPr lang="en-US" sz="2000" dirty="0" err="1">
                          <a:solidFill>
                            <a:schemeClr val="tx1"/>
                          </a:solidFill>
                          <a:effectLst/>
                        </a:rPr>
                        <a:t>emp.job</a:t>
                      </a:r>
                      <a:r>
                        <a:rPr lang="en-US" sz="2000" dirty="0">
                          <a:solidFill>
                            <a:schemeClr val="tx1"/>
                          </a:solidFill>
                          <a:effectLst/>
                        </a:rPr>
                        <a:t> FROM emp WHERE </a:t>
                      </a:r>
                      <a:r>
                        <a:rPr lang="en-US" sz="2000" dirty="0" err="1">
                          <a:solidFill>
                            <a:schemeClr val="tx1"/>
                          </a:solidFill>
                          <a:effectLst/>
                        </a:rPr>
                        <a:t>emp.empno</a:t>
                      </a:r>
                      <a:r>
                        <a:rPr lang="en-US" sz="2000" dirty="0">
                          <a:solidFill>
                            <a:schemeClr val="tx1"/>
                          </a:solidFill>
                          <a:effectLst/>
                        </a:rPr>
                        <a:t> = ‘7369’</a:t>
                      </a:r>
                    </a:p>
                  </a:txBody>
                  <a:tcPr marL="21170" marR="21170" marT="21190" marB="211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SELECT</a:t>
            </a:r>
            <a:r>
              <a:rPr altLang="zh-CN"/>
              <a:t>应用法则</a:t>
            </a:r>
            <a:r>
              <a:rPr lang="en-US" altLang="zh-CN"/>
              <a:t> </a:t>
            </a:r>
            <a:endParaRPr altLang="zh-CN"/>
          </a:p>
        </p:txBody>
      </p:sp>
      <p:sp>
        <p:nvSpPr>
          <p:cNvPr id="285699" name="Rectangle 3"/>
          <p:cNvSpPr>
            <a:spLocks noGrp="1" noChangeArrowheads="1"/>
          </p:cNvSpPr>
          <p:nvPr>
            <p:ph sz="quarter" idx="10"/>
          </p:nvPr>
        </p:nvSpPr>
        <p:spPr bwMode="auto"/>
        <p:txBody>
          <a:bodyPr/>
          <a:lstStyle/>
          <a:p>
            <a:pPr eaLnBrk="1" hangingPunct="1">
              <a:lnSpc>
                <a:spcPct val="150000"/>
              </a:lnSpc>
              <a:defRPr/>
            </a:pPr>
            <a:r>
              <a:rPr sz="2000" dirty="0" err="1"/>
              <a:t>在应用程序、包和过程中限制使用</a:t>
            </a:r>
            <a:r>
              <a:rPr lang="en-US" altLang="zh-CN" sz="2000" dirty="0" err="1"/>
              <a:t>select</a:t>
            </a:r>
            <a:r>
              <a:rPr lang="en-US" altLang="zh-CN" sz="2000" dirty="0"/>
              <a:t> * from </a:t>
            </a:r>
            <a:r>
              <a:rPr lang="en-US" altLang="zh-CN" sz="2000" dirty="0" err="1"/>
              <a:t>table</a:t>
            </a:r>
            <a:r>
              <a:rPr sz="2000" dirty="0" err="1"/>
              <a:t>这种方式</a:t>
            </a:r>
            <a:r>
              <a:rPr sz="2000" dirty="0"/>
              <a:t>。</a:t>
            </a:r>
            <a:endParaRPr lang="en-US" altLang="zh-CN" sz="2000" dirty="0"/>
          </a:p>
          <a:p>
            <a:pPr eaLnBrk="1" hangingPunct="1">
              <a:lnSpc>
                <a:spcPct val="150000"/>
              </a:lnSpc>
              <a:defRPr/>
            </a:pPr>
            <a:endParaRPr lang="en-US" altLang="zh-CN" sz="2000" dirty="0"/>
          </a:p>
          <a:p>
            <a:pPr eaLnBrk="1" hangingPunct="1">
              <a:lnSpc>
                <a:spcPct val="150000"/>
              </a:lnSpc>
              <a:defRPr/>
            </a:pPr>
            <a:endParaRPr lang="en-US" altLang="zh-CN" sz="2000" dirty="0"/>
          </a:p>
          <a:p>
            <a:pPr eaLnBrk="1" hangingPunct="1">
              <a:lnSpc>
                <a:spcPct val="150000"/>
              </a:lnSpc>
              <a:defRPr/>
            </a:pPr>
            <a:endParaRPr lang="en-US" altLang="zh-CN" sz="2000" dirty="0"/>
          </a:p>
          <a:p>
            <a:pPr marL="0" indent="0" eaLnBrk="1" hangingPunct="1">
              <a:lnSpc>
                <a:spcPct val="150000"/>
              </a:lnSpc>
              <a:buNone/>
              <a:defRPr/>
            </a:pPr>
            <a:r>
              <a:rPr lang="zh-CN" altLang="en-US" sz="2800" dirty="0">
                <a:solidFill>
                  <a:srgbClr val="FF0000"/>
                </a:solidFill>
              </a:rPr>
              <a:t>排序</a:t>
            </a:r>
            <a:endParaRPr lang="zh-CN" altLang="en-US" sz="2000" dirty="0">
              <a:solidFill>
                <a:srgbClr val="FF0000"/>
              </a:solidFill>
            </a:endParaRPr>
          </a:p>
          <a:p>
            <a:pPr eaLnBrk="1" hangingPunct="1">
              <a:lnSpc>
                <a:spcPct val="150000"/>
              </a:lnSpc>
              <a:defRPr/>
            </a:pPr>
            <a:r>
              <a:rPr lang="zh-CN" altLang="en-US" sz="2000" dirty="0"/>
              <a:t>避免使用耗费资源的操作，带有</a:t>
            </a:r>
            <a:r>
              <a:rPr lang="en-US" altLang="zh-CN" sz="2000" dirty="0"/>
              <a:t>DISTINCT</a:t>
            </a:r>
            <a:r>
              <a:rPr lang="zh-CN" altLang="en-US" sz="2000" dirty="0"/>
              <a:t>，</a:t>
            </a:r>
            <a:r>
              <a:rPr lang="en-US" altLang="zh-CN" sz="2000" dirty="0"/>
              <a:t>UNION</a:t>
            </a:r>
            <a:r>
              <a:rPr lang="zh-CN" altLang="en-US" sz="2000" dirty="0"/>
              <a:t>，</a:t>
            </a:r>
            <a:r>
              <a:rPr lang="en-US" altLang="zh-CN" sz="2000" dirty="0"/>
              <a:t>MINUS</a:t>
            </a:r>
            <a:r>
              <a:rPr lang="zh-CN" altLang="en-US" sz="2000" dirty="0"/>
              <a:t>，</a:t>
            </a:r>
            <a:r>
              <a:rPr lang="en-US" altLang="zh-CN" sz="2000" dirty="0"/>
              <a:t>INTERSECT</a:t>
            </a:r>
            <a:r>
              <a:rPr lang="zh-CN" altLang="en-US" sz="2000" dirty="0"/>
              <a:t>，</a:t>
            </a:r>
            <a:r>
              <a:rPr lang="en-US" altLang="zh-CN" sz="2000" dirty="0"/>
              <a:t>ORDER BY</a:t>
            </a:r>
            <a:r>
              <a:rPr lang="zh-CN" altLang="en-US" sz="2000" dirty="0"/>
              <a:t>的</a:t>
            </a:r>
            <a:r>
              <a:rPr lang="en-US" altLang="zh-CN" sz="2000" dirty="0"/>
              <a:t>SQL</a:t>
            </a:r>
            <a:r>
              <a:rPr lang="zh-CN" altLang="en-US" sz="2000" dirty="0"/>
              <a:t>语句会启动</a:t>
            </a:r>
            <a:r>
              <a:rPr lang="en-US" altLang="zh-CN" sz="2000" dirty="0"/>
              <a:t>SQL</a:t>
            </a:r>
            <a:r>
              <a:rPr lang="zh-CN" altLang="en-US" sz="2000" dirty="0"/>
              <a:t>引擎执行，耗费资源的排序功能</a:t>
            </a:r>
            <a:r>
              <a:rPr lang="en-US" altLang="zh-CN" sz="2000" dirty="0"/>
              <a:t>. DISTINCT</a:t>
            </a:r>
            <a:r>
              <a:rPr lang="zh-CN" altLang="en-US" sz="2000" dirty="0"/>
              <a:t>需要一次排序操作</a:t>
            </a:r>
            <a:r>
              <a:rPr lang="en-US" altLang="zh-CN" sz="2000" dirty="0"/>
              <a:t>, </a:t>
            </a:r>
            <a:r>
              <a:rPr lang="zh-CN" altLang="en-US" sz="2000" dirty="0"/>
              <a:t>而其他的至少需要执行两次排序。</a:t>
            </a:r>
          </a:p>
          <a:p>
            <a:pPr eaLnBrk="1" hangingPunct="1">
              <a:lnSpc>
                <a:spcPct val="150000"/>
              </a:lnSpc>
              <a:defRPr/>
            </a:pPr>
            <a:endParaRPr lang="zh-CN" altLang="en-US" sz="2000" dirty="0"/>
          </a:p>
          <a:p>
            <a:pPr eaLnBrk="1" hangingPunct="1">
              <a:lnSpc>
                <a:spcPct val="150000"/>
              </a:lnSpc>
              <a:defRPr/>
            </a:pPr>
            <a:endParaRPr lang="en-US" altLang="zh-CN" sz="2000" dirty="0"/>
          </a:p>
        </p:txBody>
      </p:sp>
      <p:sp>
        <p:nvSpPr>
          <p:cNvPr id="98308" name="Rectangle 2"/>
          <p:cNvSpPr>
            <a:spLocks noChangeArrowheads="1"/>
          </p:cNvSpPr>
          <p:nvPr/>
        </p:nvSpPr>
        <p:spPr bwMode="auto">
          <a:xfrm>
            <a:off x="8043300" y="1854186"/>
            <a:ext cx="65" cy="1819658"/>
          </a:xfrm>
          <a:prstGeom prst="rect">
            <a:avLst/>
          </a:prstGeom>
          <a:solidFill>
            <a:srgbClr val="E6E6E6"/>
          </a:solidFill>
          <a:ln>
            <a:noFill/>
          </a:ln>
          <a:effectLst/>
          <a:extLs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76333"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20000"/>
              </a:spcBef>
            </a:pPr>
            <a:br>
              <a:rPr lang="zh-CN" altLang="zh-CN" sz="3556"/>
            </a:br>
            <a:br>
              <a:rPr lang="zh-CN" altLang="zh-CN" sz="3556"/>
            </a:br>
            <a:endParaRPr lang="zh-CN" altLang="zh-CN" sz="3556"/>
          </a:p>
        </p:txBody>
      </p:sp>
      <p:graphicFrame>
        <p:nvGraphicFramePr>
          <p:cNvPr id="3" name="表格 2"/>
          <p:cNvGraphicFramePr>
            <a:graphicFrameLocks noGrp="1"/>
          </p:cNvGraphicFramePr>
          <p:nvPr>
            <p:extLst>
              <p:ext uri="{D42A27DB-BD31-4B8C-83A1-F6EECF244321}">
                <p14:modId xmlns:p14="http://schemas.microsoft.com/office/powerpoint/2010/main" val="961646461"/>
              </p:ext>
            </p:extLst>
          </p:nvPr>
        </p:nvGraphicFramePr>
        <p:xfrm>
          <a:off x="999547" y="1495778"/>
          <a:ext cx="8640960" cy="1268236"/>
        </p:xfrm>
        <a:graphic>
          <a:graphicData uri="http://schemas.openxmlformats.org/drawingml/2006/table">
            <a:tbl>
              <a:tblPr>
                <a:tableStyleId>{16D9F66E-5EB9-4882-86FB-DCBF35E3C3E4}</a:tableStyleId>
              </a:tblPr>
              <a:tblGrid>
                <a:gridCol w="8640960">
                  <a:extLst>
                    <a:ext uri="{9D8B030D-6E8A-4147-A177-3AD203B41FA5}">
                      <a16:colId xmlns:a16="http://schemas.microsoft.com/office/drawing/2014/main" val="20000"/>
                    </a:ext>
                  </a:extLst>
                </a:gridCol>
              </a:tblGrid>
              <a:tr h="1268236">
                <a:tc>
                  <a:txBody>
                    <a:bodyPr/>
                    <a:lstStyle/>
                    <a:p>
                      <a:pPr algn="ctr">
                        <a:lnSpc>
                          <a:spcPct val="200000"/>
                        </a:lnSpc>
                      </a:pPr>
                      <a:r>
                        <a:rPr lang="en-US" sz="1800" dirty="0" err="1">
                          <a:solidFill>
                            <a:schemeClr val="tx1"/>
                          </a:solidFill>
                          <a:effectLst/>
                          <a:latin typeface="微软雅黑" panose="020B0503020204020204" pitchFamily="34" charset="-122"/>
                          <a:ea typeface="微软雅黑" panose="020B0503020204020204" pitchFamily="34" charset="-122"/>
                        </a:rPr>
                        <a:t>使用SELECT</a:t>
                      </a:r>
                      <a:r>
                        <a:rPr lang="en-US" sz="1800" dirty="0">
                          <a:solidFill>
                            <a:schemeClr val="tx1"/>
                          </a:solidFill>
                          <a:effectLst/>
                          <a:latin typeface="微软雅黑" panose="020B0503020204020204" pitchFamily="34" charset="-122"/>
                          <a:ea typeface="微软雅黑" panose="020B0503020204020204" pitchFamily="34" charset="-122"/>
                        </a:rPr>
                        <a:t> </a:t>
                      </a:r>
                      <a:r>
                        <a:rPr lang="en-US" sz="1800" dirty="0" err="1">
                          <a:solidFill>
                            <a:schemeClr val="tx1"/>
                          </a:solidFill>
                          <a:effectLst/>
                          <a:latin typeface="微软雅黑" panose="020B0503020204020204" pitchFamily="34" charset="-122"/>
                          <a:ea typeface="微软雅黑" panose="020B0503020204020204" pitchFamily="34" charset="-122"/>
                        </a:rPr>
                        <a:t>empno,ename,category</a:t>
                      </a:r>
                      <a:r>
                        <a:rPr lang="en-US" sz="1800" dirty="0">
                          <a:solidFill>
                            <a:schemeClr val="tx1"/>
                          </a:solidFill>
                          <a:effectLst/>
                          <a:latin typeface="微软雅黑" panose="020B0503020204020204" pitchFamily="34" charset="-122"/>
                          <a:ea typeface="微软雅黑" panose="020B0503020204020204" pitchFamily="34" charset="-122"/>
                        </a:rPr>
                        <a:t> FROM emp WHERE </a:t>
                      </a:r>
                      <a:r>
                        <a:rPr lang="en-US" sz="1800" dirty="0" err="1">
                          <a:solidFill>
                            <a:schemeClr val="tx1"/>
                          </a:solidFill>
                          <a:effectLst/>
                          <a:latin typeface="微软雅黑" panose="020B0503020204020204" pitchFamily="34" charset="-122"/>
                          <a:ea typeface="微软雅黑" panose="020B0503020204020204" pitchFamily="34" charset="-122"/>
                        </a:rPr>
                        <a:t>empno</a:t>
                      </a:r>
                      <a:r>
                        <a:rPr lang="en-US" sz="1800" dirty="0">
                          <a:solidFill>
                            <a:schemeClr val="tx1"/>
                          </a:solidFill>
                          <a:effectLst/>
                          <a:latin typeface="微软雅黑" panose="020B0503020204020204" pitchFamily="34" charset="-122"/>
                          <a:ea typeface="微软雅黑" panose="020B0503020204020204" pitchFamily="34" charset="-122"/>
                        </a:rPr>
                        <a:t> = ‘7369’</a:t>
                      </a:r>
                      <a:br>
                        <a:rPr lang="en-US" sz="1800" dirty="0">
                          <a:solidFill>
                            <a:schemeClr val="tx1"/>
                          </a:solidFill>
                          <a:effectLst/>
                          <a:latin typeface="微软雅黑" panose="020B0503020204020204" pitchFamily="34" charset="-122"/>
                          <a:ea typeface="微软雅黑" panose="020B0503020204020204" pitchFamily="34" charset="-122"/>
                        </a:rPr>
                      </a:br>
                      <a:r>
                        <a:rPr lang="en-US" sz="1800" dirty="0" err="1">
                          <a:solidFill>
                            <a:schemeClr val="tx1"/>
                          </a:solidFill>
                          <a:effectLst/>
                          <a:latin typeface="微软雅黑" panose="020B0503020204020204" pitchFamily="34" charset="-122"/>
                          <a:ea typeface="微软雅黑" panose="020B0503020204020204" pitchFamily="34" charset="-122"/>
                        </a:rPr>
                        <a:t>而不要使用SELECT</a:t>
                      </a:r>
                      <a:r>
                        <a:rPr lang="en-US" sz="1800" dirty="0">
                          <a:solidFill>
                            <a:schemeClr val="tx1"/>
                          </a:solidFill>
                          <a:effectLst/>
                          <a:latin typeface="微软雅黑" panose="020B0503020204020204" pitchFamily="34" charset="-122"/>
                          <a:ea typeface="微软雅黑" panose="020B0503020204020204" pitchFamily="34" charset="-122"/>
                        </a:rPr>
                        <a:t> * FROM emp WHERE </a:t>
                      </a:r>
                      <a:r>
                        <a:rPr lang="en-US" sz="1800" dirty="0" err="1">
                          <a:solidFill>
                            <a:schemeClr val="tx1"/>
                          </a:solidFill>
                          <a:effectLst/>
                          <a:latin typeface="微软雅黑" panose="020B0503020204020204" pitchFamily="34" charset="-122"/>
                          <a:ea typeface="微软雅黑" panose="020B0503020204020204" pitchFamily="34" charset="-122"/>
                        </a:rPr>
                        <a:t>empno</a:t>
                      </a:r>
                      <a:r>
                        <a:rPr lang="en-US" sz="1800" dirty="0">
                          <a:solidFill>
                            <a:schemeClr val="tx1"/>
                          </a:solidFill>
                          <a:effectLst/>
                          <a:latin typeface="微软雅黑" panose="020B0503020204020204" pitchFamily="34" charset="-122"/>
                          <a:ea typeface="微软雅黑" panose="020B0503020204020204" pitchFamily="34" charset="-122"/>
                        </a:rPr>
                        <a:t> = '7369'</a:t>
                      </a:r>
                    </a:p>
                  </a:txBody>
                  <a:tcPr marL="21170" marR="21170" marT="21171" marB="2117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altLang="zh-CN"/>
              <a:t>慎用</a:t>
            </a:r>
            <a:r>
              <a:rPr lang="en-US" altLang="zh-CN"/>
              <a:t>DISTINCT</a:t>
            </a:r>
            <a:endParaRPr altLang="zh-CN"/>
          </a:p>
        </p:txBody>
      </p:sp>
      <p:sp>
        <p:nvSpPr>
          <p:cNvPr id="284675" name="Rectangle 3"/>
          <p:cNvSpPr>
            <a:spLocks noGrp="1" noChangeArrowheads="1"/>
          </p:cNvSpPr>
          <p:nvPr>
            <p:ph sz="quarter" idx="10"/>
          </p:nvPr>
        </p:nvSpPr>
        <p:spPr bwMode="auto"/>
        <p:txBody>
          <a:bodyPr/>
          <a:lstStyle/>
          <a:p>
            <a:pPr eaLnBrk="1" hangingPunct="1">
              <a:lnSpc>
                <a:spcPct val="150000"/>
              </a:lnSpc>
              <a:defRPr/>
            </a:pPr>
            <a:r>
              <a:rPr lang="en-US" altLang="zh-CN" sz="2222" dirty="0"/>
              <a:t>DISTINCT</a:t>
            </a:r>
            <a:r>
              <a:rPr sz="2222" dirty="0"/>
              <a:t>在查询一个字段或者很少字段的情况下使用，会避免重复数据的出现，给查询带来优化效果。但是查询字段很多的情况下使用，则会大大降低查询效率。</a:t>
            </a:r>
          </a:p>
        </p:txBody>
      </p:sp>
      <p:pic>
        <p:nvPicPr>
          <p:cNvPr id="103429" name="Picture 5" descr="http://images.cnitblog.com/i/398358/201404/241445112327335.jpg"/>
          <p:cNvPicPr>
            <a:picLocks noChangeAspect="1" noChangeArrowheads="1"/>
          </p:cNvPicPr>
          <p:nvPr/>
        </p:nvPicPr>
        <p:blipFill>
          <a:blip r:embed="rId2"/>
          <a:srcRect/>
          <a:stretch>
            <a:fillRect/>
          </a:stretch>
        </p:blipFill>
        <p:spPr bwMode="auto">
          <a:xfrm>
            <a:off x="2991768" y="2302620"/>
            <a:ext cx="6404680" cy="33055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IN</a:t>
            </a:r>
            <a:r>
              <a:rPr altLang="zh-CN"/>
              <a:t>操作符优化</a:t>
            </a:r>
          </a:p>
        </p:txBody>
      </p:sp>
      <p:sp>
        <p:nvSpPr>
          <p:cNvPr id="2" name="矩形 1"/>
          <p:cNvSpPr/>
          <p:nvPr/>
        </p:nvSpPr>
        <p:spPr>
          <a:xfrm>
            <a:off x="719766" y="769268"/>
            <a:ext cx="9241013" cy="2880320"/>
          </a:xfrm>
          <a:prstGeom prst="rect">
            <a:avLst/>
          </a:prstGeom>
        </p:spPr>
        <p:txBody>
          <a:bodyPr/>
          <a:lstStyle/>
          <a:p>
            <a:pPr marL="296330" indent="-296330" defTabSz="791979" eaLnBrk="1" hangingPunct="1">
              <a:lnSpc>
                <a:spcPct val="150000"/>
              </a:lnSpc>
              <a:spcBef>
                <a:spcPct val="20000"/>
              </a:spcBef>
              <a:buFont typeface="Wingdings" panose="05000000000000000000" pitchFamily="2" charset="2"/>
              <a:buChar char="l"/>
              <a:defRP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用</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IN</a:t>
            </a:r>
            <a:r>
              <a:rPr lang="zh-CN" altLang="en-US" sz="1800" dirty="0">
                <a:solidFill>
                  <a:schemeClr val="bg1">
                    <a:lumMod val="50000"/>
                  </a:schemeClr>
                </a:solidFill>
                <a:latin typeface="微软雅黑" panose="020B0503020204020204" pitchFamily="34" charset="-122"/>
                <a:ea typeface="微软雅黑" panose="020B0503020204020204" pitchFamily="34" charset="-122"/>
              </a:rPr>
              <a:t>的</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SQL</a:t>
            </a:r>
            <a:r>
              <a:rPr lang="zh-CN" altLang="en-US" sz="1800" dirty="0">
                <a:solidFill>
                  <a:schemeClr val="bg1">
                    <a:lumMod val="50000"/>
                  </a:schemeClr>
                </a:solidFill>
                <a:latin typeface="微软雅黑" panose="020B0503020204020204" pitchFamily="34" charset="-122"/>
                <a:ea typeface="微软雅黑" panose="020B0503020204020204" pitchFamily="34" charset="-122"/>
              </a:rPr>
              <a:t>性能总是比较低的</a:t>
            </a:r>
          </a:p>
          <a:p>
            <a:pPr marL="296330" indent="-296330" defTabSz="791979" eaLnBrk="1" hangingPunct="1">
              <a:lnSpc>
                <a:spcPct val="150000"/>
              </a:lnSpc>
              <a:spcBef>
                <a:spcPct val="20000"/>
              </a:spcBef>
              <a:buFont typeface="Wingdings" panose="05000000000000000000" pitchFamily="2" charset="2"/>
              <a:buChar char="l"/>
              <a:defRPr/>
            </a:pPr>
            <a:r>
              <a:rPr lang="zh-CN" altLang="en-US" sz="1800" dirty="0">
                <a:solidFill>
                  <a:srgbClr val="FF0000"/>
                </a:solidFill>
                <a:latin typeface="微软雅黑" panose="020B0503020204020204" pitchFamily="34" charset="-122"/>
                <a:ea typeface="微软雅黑" panose="020B0503020204020204" pitchFamily="34" charset="-122"/>
              </a:rPr>
              <a:t>很多时候用 </a:t>
            </a:r>
            <a:r>
              <a:rPr lang="en-US" altLang="zh-CN" sz="1800" dirty="0">
                <a:solidFill>
                  <a:srgbClr val="FF0000"/>
                </a:solidFill>
                <a:latin typeface="微软雅黑" panose="020B0503020204020204" pitchFamily="34" charset="-122"/>
                <a:ea typeface="微软雅黑" panose="020B0503020204020204" pitchFamily="34" charset="-122"/>
              </a:rPr>
              <a:t>exists </a:t>
            </a:r>
            <a:r>
              <a:rPr lang="zh-CN" altLang="en-US" sz="1800" dirty="0">
                <a:solidFill>
                  <a:srgbClr val="FF0000"/>
                </a:solidFill>
                <a:latin typeface="微软雅黑" panose="020B0503020204020204" pitchFamily="34" charset="-122"/>
                <a:ea typeface="微软雅黑" panose="020B0503020204020204" pitchFamily="34" charset="-122"/>
              </a:rPr>
              <a:t>代替 </a:t>
            </a:r>
            <a:r>
              <a:rPr lang="en-US" altLang="zh-CN" sz="1800" dirty="0">
                <a:solidFill>
                  <a:srgbClr val="FF0000"/>
                </a:solidFill>
                <a:latin typeface="微软雅黑" panose="020B0503020204020204" pitchFamily="34" charset="-122"/>
                <a:ea typeface="微软雅黑" panose="020B0503020204020204" pitchFamily="34" charset="-122"/>
              </a:rPr>
              <a:t>in </a:t>
            </a:r>
            <a:r>
              <a:rPr lang="zh-CN" altLang="en-US" sz="1800" dirty="0">
                <a:solidFill>
                  <a:srgbClr val="FF0000"/>
                </a:solidFill>
                <a:latin typeface="微软雅黑" panose="020B0503020204020204" pitchFamily="34" charset="-122"/>
                <a:ea typeface="微软雅黑" panose="020B0503020204020204" pitchFamily="34" charset="-122"/>
              </a:rPr>
              <a:t>是一个好的选择： </a:t>
            </a:r>
            <a:br>
              <a:rPr lang="zh-CN" altLang="en-US" sz="1800" dirty="0">
                <a:solidFill>
                  <a:schemeClr val="bg1">
                    <a:lumMod val="50000"/>
                  </a:schemeClr>
                </a:solidFill>
                <a:latin typeface="微软雅黑" panose="020B0503020204020204" pitchFamily="34" charset="-122"/>
                <a:ea typeface="微软雅黑" panose="020B0503020204020204" pitchFamily="34" charset="-122"/>
              </a:rPr>
            </a:br>
            <a:r>
              <a:rPr lang="en-US" altLang="zh-CN" sz="1800" dirty="0">
                <a:solidFill>
                  <a:schemeClr val="bg1">
                    <a:lumMod val="50000"/>
                  </a:schemeClr>
                </a:solidFill>
                <a:latin typeface="微软雅黑" panose="020B0503020204020204" pitchFamily="34" charset="-122"/>
                <a:ea typeface="微软雅黑" panose="020B0503020204020204" pitchFamily="34" charset="-122"/>
              </a:rPr>
              <a:t>select num from a where num </a:t>
            </a:r>
            <a:r>
              <a:rPr lang="en-US" altLang="zh-CN" sz="1800" dirty="0">
                <a:solidFill>
                  <a:srgbClr val="FF0000"/>
                </a:solidFill>
                <a:latin typeface="微软雅黑" panose="020B0503020204020204" pitchFamily="34" charset="-122"/>
                <a:ea typeface="微软雅黑" panose="020B0503020204020204" pitchFamily="34" charset="-122"/>
              </a:rPr>
              <a:t>in</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(select num from b) </a:t>
            </a:r>
            <a:br>
              <a:rPr lang="en-US" altLang="zh-CN" sz="1800" dirty="0">
                <a:solidFill>
                  <a:schemeClr val="bg1">
                    <a:lumMod val="50000"/>
                  </a:schemeClr>
                </a:solidFill>
                <a:latin typeface="微软雅黑" panose="020B0503020204020204" pitchFamily="34" charset="-122"/>
                <a:ea typeface="微软雅黑" panose="020B0503020204020204" pitchFamily="34" charset="-122"/>
              </a:rPr>
            </a:br>
            <a:r>
              <a:rPr lang="zh-CN" altLang="en-US" sz="1800" dirty="0">
                <a:solidFill>
                  <a:schemeClr val="bg1">
                    <a:lumMod val="50000"/>
                  </a:schemeClr>
                </a:solidFill>
                <a:latin typeface="微软雅黑" panose="020B0503020204020204" pitchFamily="34" charset="-122"/>
                <a:ea typeface="微软雅黑" panose="020B0503020204020204" pitchFamily="34" charset="-122"/>
              </a:rPr>
              <a:t>用下面的语句替换： </a:t>
            </a:r>
            <a:br>
              <a:rPr lang="zh-CN" altLang="en-US" sz="1800" dirty="0">
                <a:solidFill>
                  <a:schemeClr val="bg1">
                    <a:lumMod val="50000"/>
                  </a:schemeClr>
                </a:solidFill>
                <a:latin typeface="微软雅黑" panose="020B0503020204020204" pitchFamily="34" charset="-122"/>
                <a:ea typeface="微软雅黑" panose="020B0503020204020204" pitchFamily="34" charset="-122"/>
              </a:rPr>
            </a:br>
            <a:r>
              <a:rPr lang="en-US" altLang="zh-CN" sz="1800" dirty="0">
                <a:solidFill>
                  <a:schemeClr val="bg1">
                    <a:lumMod val="50000"/>
                  </a:schemeClr>
                </a:solidFill>
                <a:latin typeface="微软雅黑" panose="020B0503020204020204" pitchFamily="34" charset="-122"/>
                <a:ea typeface="微软雅黑" panose="020B0503020204020204" pitchFamily="34" charset="-122"/>
              </a:rPr>
              <a:t>select num from a where </a:t>
            </a:r>
            <a:r>
              <a:rPr lang="en-US" altLang="zh-CN" sz="1800" dirty="0">
                <a:solidFill>
                  <a:srgbClr val="FF0000"/>
                </a:solidFill>
                <a:latin typeface="微软雅黑" panose="020B0503020204020204" pitchFamily="34" charset="-122"/>
                <a:ea typeface="微软雅黑" panose="020B0503020204020204" pitchFamily="34" charset="-122"/>
              </a:rPr>
              <a:t>exists</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(select 1 from b where num=</a:t>
            </a:r>
            <a:r>
              <a:rPr lang="en-US" altLang="zh-CN" sz="1800" dirty="0" err="1">
                <a:solidFill>
                  <a:schemeClr val="bg1">
                    <a:lumMod val="50000"/>
                  </a:schemeClr>
                </a:solidFill>
                <a:latin typeface="微软雅黑" panose="020B0503020204020204" pitchFamily="34" charset="-122"/>
                <a:ea typeface="微软雅黑" panose="020B0503020204020204" pitchFamily="34" charset="-122"/>
              </a:rPr>
              <a:t>a.num</a:t>
            </a:r>
            <a:r>
              <a:rPr lang="en-US" altLang="zh-CN" sz="1800" dirty="0">
                <a:solidFill>
                  <a:schemeClr val="bg1">
                    <a:lumMod val="50000"/>
                  </a:schemeClr>
                </a:solidFill>
                <a:latin typeface="微软雅黑" panose="020B0503020204020204" pitchFamily="34" charset="-122"/>
                <a:ea typeface="微软雅黑" panose="020B0503020204020204" pitchFamily="34" charset="-122"/>
              </a:rPr>
              <a:t>) </a:t>
            </a:r>
          </a:p>
          <a:p>
            <a:pPr eaLnBrk="1" hangingPunct="1">
              <a:lnSpc>
                <a:spcPct val="150000"/>
              </a:lnSpc>
              <a:defRPr/>
            </a:pPr>
            <a:r>
              <a:rPr lang="en-US" altLang="zh-CN" sz="1800" dirty="0">
                <a:solidFill>
                  <a:srgbClr val="FF0000"/>
                </a:solidFill>
                <a:highlight>
                  <a:srgbClr val="FFFF00"/>
                </a:highlight>
              </a:rPr>
              <a:t>NOT IN</a:t>
            </a:r>
            <a:r>
              <a:rPr lang="zh-CN" altLang="en-US" sz="1800" dirty="0">
                <a:solidFill>
                  <a:srgbClr val="FF0000"/>
                </a:solidFill>
                <a:highlight>
                  <a:srgbClr val="FFFF00"/>
                </a:highlight>
              </a:rPr>
              <a:t>操作符优化</a:t>
            </a:r>
          </a:p>
          <a:p>
            <a:pPr marL="0" indent="0" eaLnBrk="1" hangingPunct="1">
              <a:lnSpc>
                <a:spcPct val="150000"/>
              </a:lnSpc>
              <a:buNone/>
              <a:defRPr/>
            </a:pPr>
            <a:r>
              <a:rPr lang="zh-CN" altLang="en-US" sz="1800" dirty="0"/>
              <a:t>此操作是强列推荐不使用的，因为它不能应用表的索引。</a:t>
            </a:r>
          </a:p>
          <a:p>
            <a:pPr eaLnBrk="1" hangingPunct="1">
              <a:lnSpc>
                <a:spcPct val="150000"/>
              </a:lnSpc>
              <a:defRPr/>
            </a:pPr>
            <a:endParaRPr lang="zh-CN" altLang="en-US" sz="1800" dirty="0"/>
          </a:p>
          <a:p>
            <a:pPr marL="0" indent="0" eaLnBrk="1" hangingPunct="1">
              <a:lnSpc>
                <a:spcPct val="150000"/>
              </a:lnSpc>
              <a:buNone/>
              <a:defRPr/>
            </a:pPr>
            <a:r>
              <a:rPr lang="zh-CN" altLang="en-US" sz="1800" dirty="0"/>
              <a:t>推荐方案：用</a:t>
            </a:r>
            <a:r>
              <a:rPr lang="en-US" altLang="zh-CN" sz="1800" dirty="0"/>
              <a:t>NOT EXISTS </a:t>
            </a:r>
            <a:r>
              <a:rPr lang="zh-CN" altLang="en-US" sz="1800" dirty="0"/>
              <a:t>或（外连接</a:t>
            </a:r>
            <a:r>
              <a:rPr lang="en-US" altLang="zh-CN" sz="1800" dirty="0"/>
              <a:t>+</a:t>
            </a:r>
            <a:r>
              <a:rPr lang="zh-CN" altLang="en-US" sz="1800" dirty="0"/>
              <a:t>判断为空）方案代替</a:t>
            </a:r>
          </a:p>
          <a:p>
            <a:pPr marL="296330" indent="-296330" defTabSz="791979" eaLnBrk="1" hangingPunct="1">
              <a:lnSpc>
                <a:spcPct val="150000"/>
              </a:lnSpc>
              <a:spcBef>
                <a:spcPct val="20000"/>
              </a:spcBef>
              <a:buFont typeface="Wingdings" panose="05000000000000000000" pitchFamily="2" charset="2"/>
              <a:buChar char="l"/>
              <a:defRPr/>
            </a:pP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NULL</a:t>
            </a:r>
            <a:r>
              <a:rPr altLang="zh-CN"/>
              <a:t>优化</a:t>
            </a:r>
          </a:p>
        </p:txBody>
      </p:sp>
      <p:sp>
        <p:nvSpPr>
          <p:cNvPr id="286723" name="Rectangle 3"/>
          <p:cNvSpPr>
            <a:spLocks noGrp="1" noChangeArrowheads="1"/>
          </p:cNvSpPr>
          <p:nvPr>
            <p:ph sz="quarter" idx="10"/>
          </p:nvPr>
        </p:nvSpPr>
        <p:spPr bwMode="auto"/>
        <p:txBody>
          <a:bodyPr/>
          <a:lstStyle/>
          <a:p>
            <a:pPr eaLnBrk="1" hangingPunct="1">
              <a:lnSpc>
                <a:spcPct val="150000"/>
              </a:lnSpc>
              <a:defRPr/>
            </a:pPr>
            <a:r>
              <a:rPr lang="en-US" altLang="zh-CN" sz="2222" dirty="0">
                <a:highlight>
                  <a:srgbClr val="FFFF00"/>
                </a:highlight>
              </a:rPr>
              <a:t>IS </a:t>
            </a:r>
            <a:r>
              <a:rPr lang="en-US" altLang="zh-CN" sz="2222" dirty="0" err="1">
                <a:highlight>
                  <a:srgbClr val="FFFF00"/>
                </a:highlight>
              </a:rPr>
              <a:t>NULL</a:t>
            </a:r>
            <a:r>
              <a:rPr sz="2222" dirty="0" err="1">
                <a:highlight>
                  <a:srgbClr val="FFFF00"/>
                </a:highlight>
              </a:rPr>
              <a:t>判断字段是否为空一般是不会应用索引的，因为</a:t>
            </a:r>
            <a:r>
              <a:rPr lang="en-US" altLang="zh-CN" sz="2222" dirty="0" err="1">
                <a:highlight>
                  <a:srgbClr val="FFFF00"/>
                </a:highlight>
              </a:rPr>
              <a:t>B</a:t>
            </a:r>
            <a:r>
              <a:rPr sz="2222" dirty="0" err="1">
                <a:highlight>
                  <a:srgbClr val="FFFF00"/>
                </a:highlight>
              </a:rPr>
              <a:t>树索引是不索引空值的</a:t>
            </a:r>
            <a:endParaRPr sz="2222" dirty="0"/>
          </a:p>
          <a:p>
            <a:pPr eaLnBrk="1" hangingPunct="1">
              <a:lnSpc>
                <a:spcPct val="150000"/>
              </a:lnSpc>
              <a:defRPr/>
            </a:pPr>
            <a:r>
              <a:rPr sz="2222" dirty="0" err="1"/>
              <a:t>推荐方案</a:t>
            </a:r>
            <a:r>
              <a:rPr sz="2222" dirty="0"/>
              <a:t>：</a:t>
            </a:r>
          </a:p>
          <a:p>
            <a:pPr lvl="1" eaLnBrk="1" hangingPunct="1">
              <a:lnSpc>
                <a:spcPct val="150000"/>
              </a:lnSpc>
              <a:buFont typeface="Arial" charset="0"/>
              <a:buChar char="–"/>
              <a:defRPr/>
            </a:pPr>
            <a:r>
              <a:rPr sz="1778" dirty="0" err="1">
                <a:latin typeface="华文中宋" panose="02010600040101010101" pitchFamily="2" charset="-122"/>
                <a:ea typeface="华文中宋" panose="02010600040101010101" pitchFamily="2" charset="-122"/>
              </a:rPr>
              <a:t>用其它相同功能的操作运算代替，如</a:t>
            </a:r>
            <a:r>
              <a:rPr lang="en-US" altLang="zh-CN" sz="1778" dirty="0" err="1">
                <a:latin typeface="华文中宋" panose="02010600040101010101" pitchFamily="2" charset="-122"/>
                <a:ea typeface="华文中宋" panose="02010600040101010101" pitchFamily="2" charset="-122"/>
              </a:rPr>
              <a:t>a</a:t>
            </a:r>
            <a:r>
              <a:rPr lang="en-US" altLang="zh-CN" sz="1778" dirty="0">
                <a:latin typeface="华文中宋" panose="02010600040101010101" pitchFamily="2" charset="-122"/>
                <a:ea typeface="华文中宋" panose="02010600040101010101" pitchFamily="2" charset="-122"/>
              </a:rPr>
              <a:t> is not null </a:t>
            </a:r>
            <a:r>
              <a:rPr sz="1778" dirty="0" err="1">
                <a:latin typeface="华文中宋" panose="02010600040101010101" pitchFamily="2" charset="-122"/>
                <a:ea typeface="华文中宋" panose="02010600040101010101" pitchFamily="2" charset="-122"/>
              </a:rPr>
              <a:t>改为</a:t>
            </a:r>
            <a:r>
              <a:rPr sz="1778" dirty="0">
                <a:latin typeface="华文中宋" panose="02010600040101010101" pitchFamily="2" charset="-122"/>
                <a:ea typeface="华文中宋" panose="02010600040101010101" pitchFamily="2" charset="-122"/>
              </a:rPr>
              <a:t> </a:t>
            </a:r>
            <a:r>
              <a:rPr lang="en-US" altLang="zh-CN" sz="1778" dirty="0">
                <a:latin typeface="华文中宋" panose="02010600040101010101" pitchFamily="2" charset="-122"/>
                <a:ea typeface="华文中宋" panose="02010600040101010101" pitchFamily="2" charset="-122"/>
              </a:rPr>
              <a:t>a&gt;0 </a:t>
            </a:r>
            <a:r>
              <a:rPr sz="1778" dirty="0" err="1">
                <a:latin typeface="华文中宋" panose="02010600040101010101" pitchFamily="2" charset="-122"/>
                <a:ea typeface="华文中宋" panose="02010600040101010101" pitchFamily="2" charset="-122"/>
              </a:rPr>
              <a:t>或</a:t>
            </a:r>
            <a:r>
              <a:rPr lang="en-US" altLang="zh-CN" sz="1778" dirty="0" err="1">
                <a:latin typeface="华文中宋" panose="02010600040101010101" pitchFamily="2" charset="-122"/>
                <a:ea typeface="华文中宋" panose="02010600040101010101" pitchFamily="2" charset="-122"/>
              </a:rPr>
              <a:t>a</a:t>
            </a:r>
            <a:r>
              <a:rPr lang="en-US" altLang="zh-CN" sz="1778" dirty="0">
                <a:latin typeface="华文中宋" panose="02010600040101010101" pitchFamily="2" charset="-122"/>
                <a:ea typeface="华文中宋" panose="02010600040101010101" pitchFamily="2" charset="-122"/>
              </a:rPr>
              <a:t>&gt;’’</a:t>
            </a:r>
            <a:r>
              <a:rPr sz="1778" dirty="0">
                <a:latin typeface="华文中宋" panose="02010600040101010101" pitchFamily="2" charset="-122"/>
                <a:ea typeface="华文中宋" panose="02010600040101010101" pitchFamily="2" charset="-122"/>
              </a:rPr>
              <a:t>等。</a:t>
            </a:r>
          </a:p>
          <a:p>
            <a:pPr lvl="1" eaLnBrk="1" hangingPunct="1">
              <a:lnSpc>
                <a:spcPct val="150000"/>
              </a:lnSpc>
              <a:buFont typeface="Arial" charset="0"/>
              <a:buChar char="–"/>
              <a:defRPr/>
            </a:pPr>
            <a:r>
              <a:rPr sz="1778" dirty="0" err="1">
                <a:latin typeface="华文中宋" panose="02010600040101010101" pitchFamily="2" charset="-122"/>
                <a:ea typeface="华文中宋" panose="02010600040101010101" pitchFamily="2" charset="-122"/>
              </a:rPr>
              <a:t>不允许字段为空，而用一个缺省值代替空值，如申请状态字段不允许为空，缺省为申请</a:t>
            </a:r>
            <a:r>
              <a:rPr sz="1778" dirty="0">
                <a:latin typeface="华文中宋" panose="02010600040101010101" pitchFamily="2" charset="-122"/>
                <a:ea typeface="华文中宋" panose="02010600040101010101" pitchFamily="2" charset="-122"/>
              </a:rPr>
              <a:t>。</a:t>
            </a:r>
            <a:endParaRPr lang="en-US" sz="1778" dirty="0">
              <a:latin typeface="华文中宋" panose="02010600040101010101" pitchFamily="2" charset="-122"/>
              <a:ea typeface="华文中宋" panose="02010600040101010101" pitchFamily="2" charset="-122"/>
            </a:endParaRPr>
          </a:p>
          <a:p>
            <a:pPr marL="395107" lvl="1" indent="0" eaLnBrk="1" hangingPunct="1">
              <a:lnSpc>
                <a:spcPct val="150000"/>
              </a:lnSpc>
              <a:buNone/>
              <a:defRPr/>
            </a:pPr>
            <a:r>
              <a:rPr lang="en-US" altLang="zh-CN" sz="2400" dirty="0">
                <a:solidFill>
                  <a:srgbClr val="FF0000"/>
                </a:solidFill>
              </a:rPr>
              <a:t>LIKE</a:t>
            </a:r>
            <a:r>
              <a:rPr lang="zh-CN" altLang="en-US" sz="2400" dirty="0">
                <a:solidFill>
                  <a:srgbClr val="FF0000"/>
                </a:solidFill>
              </a:rPr>
              <a:t>操作符优化</a:t>
            </a:r>
            <a:endParaRPr lang="en-US" altLang="zh-CN" sz="2400" dirty="0">
              <a:solidFill>
                <a:srgbClr val="FF0000"/>
              </a:solidFill>
            </a:endParaRPr>
          </a:p>
          <a:p>
            <a:pPr marL="395107" lvl="1" indent="0" eaLnBrk="1" hangingPunct="1">
              <a:lnSpc>
                <a:spcPct val="150000"/>
              </a:lnSpc>
              <a:buNone/>
              <a:defRPr/>
            </a:pPr>
            <a:r>
              <a:rPr lang="en-US" altLang="zh-CN" sz="1800" dirty="0">
                <a:highlight>
                  <a:srgbClr val="FFFF00"/>
                </a:highlight>
              </a:rPr>
              <a:t>LIKE ‘%</a:t>
            </a:r>
            <a:r>
              <a:rPr lang="zh-CN" altLang="en-US" sz="1800" dirty="0">
                <a:highlight>
                  <a:srgbClr val="FFFF00"/>
                </a:highlight>
              </a:rPr>
              <a:t>供应商</a:t>
            </a:r>
            <a:r>
              <a:rPr lang="en-US" altLang="zh-CN" sz="1800" dirty="0">
                <a:highlight>
                  <a:srgbClr val="FFFF00"/>
                </a:highlight>
              </a:rPr>
              <a:t>%</a:t>
            </a:r>
            <a:r>
              <a:rPr lang="zh-CN" altLang="en-US" sz="1800" dirty="0">
                <a:highlight>
                  <a:srgbClr val="FFFF00"/>
                </a:highlight>
              </a:rPr>
              <a:t>’，不会利用索引提升查询效率；而</a:t>
            </a:r>
            <a:r>
              <a:rPr lang="en-US" altLang="zh-CN" sz="1800" dirty="0">
                <a:highlight>
                  <a:srgbClr val="FFFF00"/>
                </a:highlight>
              </a:rPr>
              <a:t>LIKE</a:t>
            </a:r>
            <a:r>
              <a:rPr lang="zh-CN" altLang="en-US" sz="1800" dirty="0">
                <a:highlight>
                  <a:srgbClr val="FFFF00"/>
                </a:highlight>
              </a:rPr>
              <a:t> ‘具体供应商</a:t>
            </a:r>
            <a:r>
              <a:rPr lang="en-US" altLang="zh-CN" sz="1800" dirty="0">
                <a:highlight>
                  <a:srgbClr val="FFFF00"/>
                </a:highlight>
              </a:rPr>
              <a:t>%’</a:t>
            </a:r>
            <a:r>
              <a:rPr lang="zh-CN" altLang="en-US" sz="1800" dirty="0">
                <a:highlight>
                  <a:srgbClr val="FFFF00"/>
                </a:highlight>
              </a:rPr>
              <a:t>则会引用范围索引</a:t>
            </a:r>
            <a:endParaRPr sz="1778" dirty="0">
              <a:latin typeface="华文中宋" panose="02010600040101010101" pitchFamily="2" charset="-122"/>
              <a:ea typeface="华文中宋" panose="02010600040101010101" pitchFamily="2" charset="-122"/>
            </a:endParaRPr>
          </a:p>
          <a:p>
            <a:pPr eaLnBrk="1" hangingPunct="1">
              <a:lnSpc>
                <a:spcPct val="150000"/>
              </a:lnSpc>
              <a:defRPr/>
            </a:pPr>
            <a:endParaRPr lang="en-US" altLang="zh-CN" sz="2222" dirty="0"/>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3922889" y="1852084"/>
            <a:ext cx="3256139" cy="55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3111" b="1">
                <a:solidFill>
                  <a:srgbClr val="666666"/>
                </a:solidFill>
                <a:latin typeface="微软雅黑" panose="020B0503020204020204" pitchFamily="34" charset="-122"/>
                <a:ea typeface="微软雅黑" panose="020B0503020204020204" pitchFamily="34" charset="-122"/>
              </a:rPr>
              <a:t>查询处理</a:t>
            </a:r>
          </a:p>
        </p:txBody>
      </p:sp>
      <p:sp>
        <p:nvSpPr>
          <p:cNvPr id="12" name="矩形 48"/>
          <p:cNvSpPr>
            <a:spLocks noChangeArrowheads="1"/>
          </p:cNvSpPr>
          <p:nvPr/>
        </p:nvSpPr>
        <p:spPr bwMode="auto">
          <a:xfrm>
            <a:off x="4464404" y="2652889"/>
            <a:ext cx="3374319" cy="1045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p>
            <a:pPr marL="317497" indent="-317497" eaLnBrk="1" hangingPunct="1">
              <a:lnSpc>
                <a:spcPct val="120000"/>
              </a:lnSpc>
              <a:spcBef>
                <a:spcPts val="520"/>
              </a:spcBef>
              <a:buFont typeface="Wingdings" panose="05000000000000000000" pitchFamily="2" charset="2"/>
              <a:buChar char="l"/>
              <a:defRPr/>
            </a:pPr>
            <a:r>
              <a:rPr lang="zh-CN" altLang="en-US" sz="1556">
                <a:solidFill>
                  <a:schemeClr val="bg1">
                    <a:lumMod val="50000"/>
                  </a:schemeClr>
                </a:solidFill>
                <a:latin typeface="微软雅黑" pitchFamily="34" charset="-122"/>
                <a:ea typeface="微软雅黑" pitchFamily="34" charset="-122"/>
              </a:rPr>
              <a:t>几种数据库的体系结构</a:t>
            </a:r>
            <a:endParaRPr lang="en-US" altLang="zh-CN" sz="1556">
              <a:solidFill>
                <a:schemeClr val="bg1">
                  <a:lumMod val="50000"/>
                </a:schemeClr>
              </a:solidFill>
              <a:latin typeface="微软雅黑" pitchFamily="34" charset="-122"/>
              <a:ea typeface="微软雅黑" pitchFamily="34" charset="-122"/>
            </a:endParaRPr>
          </a:p>
          <a:p>
            <a:pPr marL="317497" indent="-317497" eaLnBrk="1" hangingPunct="1">
              <a:lnSpc>
                <a:spcPct val="120000"/>
              </a:lnSpc>
              <a:spcBef>
                <a:spcPts val="520"/>
              </a:spcBef>
              <a:buFont typeface="Wingdings" panose="05000000000000000000" pitchFamily="2" charset="2"/>
              <a:buChar char="l"/>
              <a:defRPr/>
            </a:pPr>
            <a:r>
              <a:rPr lang="zh-CN" altLang="en-US" sz="1556">
                <a:solidFill>
                  <a:srgbClr val="FF0000"/>
                </a:solidFill>
                <a:latin typeface="微软雅黑" pitchFamily="34" charset="-122"/>
                <a:ea typeface="微软雅黑" pitchFamily="34" charset="-122"/>
              </a:rPr>
              <a:t>查询处理步骤</a:t>
            </a:r>
            <a:endParaRPr lang="en-US" altLang="zh-CN" sz="1556">
              <a:solidFill>
                <a:srgbClr val="FF0000"/>
              </a:solidFill>
              <a:latin typeface="微软雅黑" pitchFamily="34" charset="-122"/>
              <a:ea typeface="微软雅黑" pitchFamily="34" charset="-122"/>
            </a:endParaRPr>
          </a:p>
          <a:p>
            <a:pPr marL="317497" indent="-317497" eaLnBrk="1" hangingPunct="1">
              <a:lnSpc>
                <a:spcPct val="120000"/>
              </a:lnSpc>
              <a:spcBef>
                <a:spcPts val="520"/>
              </a:spcBef>
              <a:buFont typeface="Wingdings" panose="05000000000000000000" pitchFamily="2" charset="2"/>
              <a:buChar char="l"/>
              <a:defRPr/>
            </a:pPr>
            <a:r>
              <a:rPr lang="zh-CN" altLang="en-US" sz="1556">
                <a:solidFill>
                  <a:schemeClr val="bg1">
                    <a:lumMod val="50000"/>
                  </a:schemeClr>
                </a:solidFill>
                <a:latin typeface="微软雅黑" pitchFamily="34" charset="-122"/>
                <a:ea typeface="微软雅黑" pitchFamily="34" charset="-122"/>
              </a:rPr>
              <a:t>查询操作算法示例 </a:t>
            </a:r>
          </a:p>
        </p:txBody>
      </p:sp>
      <p:sp>
        <p:nvSpPr>
          <p:cNvPr id="9" name="椭圆 8"/>
          <p:cNvSpPr/>
          <p:nvPr/>
        </p:nvSpPr>
        <p:spPr>
          <a:xfrm>
            <a:off x="2979209" y="2136070"/>
            <a:ext cx="869597" cy="883708"/>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9228" tIns="39613" rIns="79228" bIns="39613" anchor="ctr"/>
          <a:lstStyle/>
          <a:p>
            <a:pPr algn="ctr" eaLnBrk="1" hangingPunct="1">
              <a:spcBef>
                <a:spcPct val="20000"/>
              </a:spcBef>
              <a:defRPr/>
            </a:pPr>
            <a:endParaRPr lang="zh-CN" altLang="en-US" sz="3556">
              <a:latin typeface="Impact" pitchFamily="34" charset="0"/>
            </a:endParaRPr>
          </a:p>
        </p:txBody>
      </p:sp>
      <p:sp>
        <p:nvSpPr>
          <p:cNvPr id="10" name="椭圆 9"/>
          <p:cNvSpPr/>
          <p:nvPr/>
        </p:nvSpPr>
        <p:spPr>
          <a:xfrm>
            <a:off x="3053292" y="2204862"/>
            <a:ext cx="719667" cy="732014"/>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101593" tIns="50797" rIns="101593" bIns="50797" anchor="ctr"/>
          <a:lstStyle/>
          <a:p>
            <a:pPr algn="ctr" eaLnBrk="1" hangingPunct="1">
              <a:spcBef>
                <a:spcPct val="20000"/>
              </a:spcBef>
              <a:defRPr/>
            </a:pPr>
            <a:r>
              <a:rPr lang="en-US" altLang="zh-CN" sz="4889" dirty="0">
                <a:latin typeface="Impact" panose="020B0806030902050204" pitchFamily="34" charset="0"/>
              </a:rPr>
              <a:t>1</a:t>
            </a:r>
            <a:endParaRPr lang="zh-CN" altLang="en-US" sz="4889" dirty="0">
              <a:latin typeface="Impact" panose="020B0806030902050204" pitchFamily="34" charset="0"/>
            </a:endParaRPr>
          </a:p>
        </p:txBody>
      </p:sp>
      <p:cxnSp>
        <p:nvCxnSpPr>
          <p:cNvPr id="11" name="直接连接符 10"/>
          <p:cNvCxnSpPr>
            <a:cxnSpLocks/>
            <a:stCxn id="9" idx="6"/>
          </p:cNvCxnSpPr>
          <p:nvPr/>
        </p:nvCxnSpPr>
        <p:spPr>
          <a:xfrm flipV="1">
            <a:off x="3848806" y="2577043"/>
            <a:ext cx="3751474" cy="881"/>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dirty="0"/>
              <a:t>LIKE</a:t>
            </a:r>
            <a:r>
              <a:rPr altLang="zh-CN" dirty="0"/>
              <a:t>操作符优化</a:t>
            </a:r>
          </a:p>
        </p:txBody>
      </p:sp>
      <p:sp>
        <p:nvSpPr>
          <p:cNvPr id="288771" name="Rectangle 3"/>
          <p:cNvSpPr>
            <a:spLocks noGrp="1" noChangeArrowheads="1"/>
          </p:cNvSpPr>
          <p:nvPr>
            <p:ph sz="quarter" idx="10"/>
          </p:nvPr>
        </p:nvSpPr>
        <p:spPr bwMode="auto"/>
        <p:txBody>
          <a:bodyPr/>
          <a:lstStyle/>
          <a:p>
            <a:pPr marL="0" indent="0" eaLnBrk="1" hangingPunct="1">
              <a:lnSpc>
                <a:spcPct val="150000"/>
              </a:lnSpc>
              <a:buNone/>
              <a:defRPr/>
            </a:pPr>
            <a:r>
              <a:rPr lang="en-US" altLang="zh-CN" sz="2000" dirty="0">
                <a:highlight>
                  <a:srgbClr val="FFFF00"/>
                </a:highlight>
              </a:rPr>
              <a:t>LIKE ‘%</a:t>
            </a:r>
            <a:r>
              <a:rPr sz="2000" dirty="0" err="1">
                <a:highlight>
                  <a:srgbClr val="FFFF00"/>
                </a:highlight>
              </a:rPr>
              <a:t>供应商</a:t>
            </a:r>
            <a:r>
              <a:rPr lang="en-US" altLang="zh-CN" sz="2000" dirty="0">
                <a:highlight>
                  <a:srgbClr val="FFFF00"/>
                </a:highlight>
              </a:rPr>
              <a:t>%</a:t>
            </a:r>
            <a:r>
              <a:rPr sz="2000" dirty="0">
                <a:highlight>
                  <a:srgbClr val="FFFF00"/>
                </a:highlight>
              </a:rPr>
              <a:t>’，</a:t>
            </a:r>
            <a:r>
              <a:rPr sz="2000" dirty="0" err="1">
                <a:highlight>
                  <a:srgbClr val="FFFF00"/>
                </a:highlight>
              </a:rPr>
              <a:t>不会利用索引提升查询效率；而</a:t>
            </a:r>
            <a:r>
              <a:rPr lang="en-US" altLang="zh-CN" sz="2000" dirty="0" err="1">
                <a:highlight>
                  <a:srgbClr val="FFFF00"/>
                </a:highlight>
              </a:rPr>
              <a:t>LIKE</a:t>
            </a:r>
            <a:r>
              <a:rPr lang="en-US" altLang="zh-CN" sz="2000" dirty="0">
                <a:highlight>
                  <a:srgbClr val="FFFF00"/>
                </a:highlight>
              </a:rPr>
              <a:t> ‘</a:t>
            </a:r>
            <a:r>
              <a:rPr sz="2000" dirty="0" err="1">
                <a:highlight>
                  <a:srgbClr val="FFFF00"/>
                </a:highlight>
              </a:rPr>
              <a:t>具体供应商</a:t>
            </a:r>
            <a:r>
              <a:rPr lang="en-US" altLang="zh-CN" sz="2000" dirty="0">
                <a:highlight>
                  <a:srgbClr val="FFFF00"/>
                </a:highlight>
              </a:rPr>
              <a:t>%’</a:t>
            </a:r>
            <a:r>
              <a:rPr sz="2000" dirty="0" err="1">
                <a:highlight>
                  <a:srgbClr val="FFFF00"/>
                </a:highlight>
              </a:rPr>
              <a:t>则会引用范围索引</a:t>
            </a:r>
            <a:r>
              <a:rPr sz="2000" dirty="0" err="1"/>
              <a:t>。解决办法</a:t>
            </a:r>
            <a:r>
              <a:rPr sz="2000" dirty="0"/>
              <a:t>：</a:t>
            </a:r>
          </a:p>
        </p:txBody>
      </p:sp>
      <p:sp>
        <p:nvSpPr>
          <p:cNvPr id="5" name="Rectangle 3"/>
          <p:cNvSpPr txBox="1">
            <a:spLocks noChangeArrowheads="1"/>
          </p:cNvSpPr>
          <p:nvPr/>
        </p:nvSpPr>
        <p:spPr bwMode="auto">
          <a:xfrm>
            <a:off x="719766" y="1702898"/>
            <a:ext cx="5120570" cy="3905250"/>
          </a:xfrm>
          <a:prstGeom prst="rect">
            <a:avLst/>
          </a:prstGeom>
        </p:spPr>
        <p:txBody>
          <a:bodyPr/>
          <a:lstStyle>
            <a:lvl1pPr marL="266700" indent="-266700" algn="l" defTabSz="712788" rtl="0" eaLnBrk="0" fontAlgn="base" hangingPunct="0">
              <a:spcBef>
                <a:spcPct val="20000"/>
              </a:spcBef>
              <a:spcAft>
                <a:spcPct val="0"/>
              </a:spcAft>
              <a:buFont typeface="Arial" pitchFamily="34" charset="0"/>
              <a:buChar char="•"/>
              <a:defRPr sz="2500" kern="1200">
                <a:solidFill>
                  <a:schemeClr val="tx1"/>
                </a:solidFill>
                <a:latin typeface="+mn-lt"/>
                <a:ea typeface="+mn-ea"/>
                <a:cs typeface="+mn-cs"/>
              </a:defRPr>
            </a:lvl1pPr>
            <a:lvl2pPr marL="577850" indent="-222250" algn="l" defTabSz="712788"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2pPr>
            <a:lvl3pPr marL="890588" indent="-177800" algn="l" defTabSz="712788" rtl="0" eaLnBrk="0" fontAlgn="base" hangingPunct="0">
              <a:spcBef>
                <a:spcPct val="20000"/>
              </a:spcBef>
              <a:spcAft>
                <a:spcPct val="0"/>
              </a:spcAft>
              <a:buFont typeface="Arial" pitchFamily="34" charset="0"/>
              <a:buChar char="•"/>
              <a:defRPr sz="1900" kern="1200">
                <a:solidFill>
                  <a:schemeClr val="tx1"/>
                </a:solidFill>
                <a:latin typeface="+mn-lt"/>
                <a:ea typeface="+mn-ea"/>
                <a:cs typeface="+mn-cs"/>
              </a:defRPr>
            </a:lvl3pPr>
            <a:lvl4pPr marL="1247775" indent="-177800" algn="l" defTabSz="712788" rtl="0" eaLnBrk="0" fontAlgn="base" hangingPunct="0">
              <a:spcBef>
                <a:spcPct val="20000"/>
              </a:spcBef>
              <a:spcAft>
                <a:spcPct val="0"/>
              </a:spcAft>
              <a:buFont typeface="Arial" pitchFamily="34" charset="0"/>
              <a:buChar char="–"/>
              <a:defRPr sz="1600" kern="1200">
                <a:solidFill>
                  <a:schemeClr val="tx1"/>
                </a:solidFill>
                <a:latin typeface="+mn-lt"/>
                <a:ea typeface="+mn-ea"/>
                <a:cs typeface="+mn-cs"/>
              </a:defRPr>
            </a:lvl4pPr>
            <a:lvl5pPr marL="1603375" indent="-177800" algn="l" defTabSz="712788" rtl="0" eaLnBrk="0" fontAlgn="base" hangingPunct="0">
              <a:spcBef>
                <a:spcPct val="20000"/>
              </a:spcBef>
              <a:spcAft>
                <a:spcPct val="0"/>
              </a:spcAft>
              <a:buFont typeface="Arial" pitchFamily="34"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380996" indent="-380996" eaLnBrk="1" hangingPunct="1">
              <a:lnSpc>
                <a:spcPct val="150000"/>
              </a:lnSpc>
              <a:buFont typeface="+mj-ea"/>
              <a:buAutoNum type="circleNumDbPlain"/>
              <a:defRPr/>
            </a:pPr>
            <a:r>
              <a:rPr lang="zh-CN" altLang="en-US" sz="1778" dirty="0">
                <a:solidFill>
                  <a:schemeClr val="bg1">
                    <a:lumMod val="50000"/>
                  </a:schemeClr>
                </a:solidFill>
                <a:latin typeface="华文中宋" panose="02010600040101010101" pitchFamily="2" charset="-122"/>
                <a:ea typeface="华文中宋" panose="02010600040101010101" pitchFamily="2" charset="-122"/>
              </a:rPr>
              <a:t>修改前台程序</a:t>
            </a:r>
            <a:r>
              <a:rPr lang="en-US" altLang="zh-CN" sz="1778" dirty="0">
                <a:solidFill>
                  <a:schemeClr val="bg1">
                    <a:lumMod val="50000"/>
                  </a:schemeClr>
                </a:solidFill>
                <a:latin typeface="华文中宋" panose="02010600040101010101" pitchFamily="2" charset="-122"/>
                <a:ea typeface="华文中宋" panose="02010600040101010101" pitchFamily="2" charset="-122"/>
              </a:rPr>
              <a:t>——</a:t>
            </a:r>
            <a:r>
              <a:rPr lang="zh-CN" altLang="en-US" sz="1778" dirty="0">
                <a:solidFill>
                  <a:schemeClr val="bg1">
                    <a:lumMod val="50000"/>
                  </a:schemeClr>
                </a:solidFill>
                <a:latin typeface="华文中宋" panose="02010600040101010101" pitchFamily="2" charset="-122"/>
                <a:ea typeface="华文中宋" panose="02010600040101010101" pitchFamily="2" charset="-122"/>
              </a:rPr>
              <a:t>把查询条件的供应商名称一栏由原来的文本输入改为下拉列表，用户模糊输入供应商名称时，直接在前台就帮忙定位到具体的供应商</a:t>
            </a:r>
            <a:endParaRPr lang="en-US" altLang="zh-CN" sz="1778" dirty="0">
              <a:solidFill>
                <a:schemeClr val="bg1">
                  <a:lumMod val="50000"/>
                </a:schemeClr>
              </a:solidFill>
              <a:latin typeface="华文中宋" panose="02010600040101010101" pitchFamily="2" charset="-122"/>
              <a:ea typeface="华文中宋" panose="02010600040101010101" pitchFamily="2" charset="-122"/>
            </a:endParaRPr>
          </a:p>
          <a:p>
            <a:pPr marL="380996" indent="-380996" eaLnBrk="1" hangingPunct="1">
              <a:lnSpc>
                <a:spcPct val="150000"/>
              </a:lnSpc>
              <a:buFont typeface="+mj-ea"/>
              <a:buAutoNum type="circleNumDbPlain"/>
              <a:defRPr/>
            </a:pPr>
            <a:r>
              <a:rPr lang="zh-CN" altLang="en-US" sz="1778" dirty="0">
                <a:solidFill>
                  <a:schemeClr val="bg1">
                    <a:lumMod val="50000"/>
                  </a:schemeClr>
                </a:solidFill>
                <a:latin typeface="华文中宋" panose="02010600040101010101" pitchFamily="2" charset="-122"/>
                <a:ea typeface="华文中宋" panose="02010600040101010101" pitchFamily="2" charset="-122"/>
              </a:rPr>
              <a:t>直接修改后台</a:t>
            </a:r>
            <a:r>
              <a:rPr lang="en-US" altLang="zh-CN" sz="1778" dirty="0">
                <a:solidFill>
                  <a:schemeClr val="bg1">
                    <a:lumMod val="50000"/>
                  </a:schemeClr>
                </a:solidFill>
                <a:latin typeface="华文中宋" panose="02010600040101010101" pitchFamily="2" charset="-122"/>
                <a:ea typeface="华文中宋" panose="02010600040101010101" pitchFamily="2" charset="-122"/>
              </a:rPr>
              <a:t>——</a:t>
            </a:r>
            <a:r>
              <a:rPr lang="zh-CN" altLang="en-US" sz="1778" dirty="0">
                <a:solidFill>
                  <a:schemeClr val="bg1">
                    <a:lumMod val="50000"/>
                  </a:schemeClr>
                </a:solidFill>
                <a:latin typeface="华文中宋" panose="02010600040101010101" pitchFamily="2" charset="-122"/>
                <a:ea typeface="华文中宋" panose="02010600040101010101" pitchFamily="2" charset="-122"/>
              </a:rPr>
              <a:t>根据输入条件，先查出符合条件的供应商，并把相关记录保存在一个临时表里头，然后再用临时表去做复杂关联 </a:t>
            </a:r>
          </a:p>
          <a:p>
            <a:pPr eaLnBrk="1" hangingPunct="1">
              <a:lnSpc>
                <a:spcPct val="150000"/>
              </a:lnSpc>
              <a:buFont typeface="Wingdings" panose="05000000000000000000" pitchFamily="2" charset="2"/>
              <a:buChar char="l"/>
              <a:defRPr/>
            </a:pP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B99EA6B-D881-4AC2-8D1E-66570DAF249C}"/>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739430" y="1993404"/>
            <a:ext cx="4420570" cy="2592288"/>
          </a:xfrm>
          <a:prstGeom prst="rect">
            <a:avLst/>
          </a:prstGeom>
        </p:spPr>
      </p:pic>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UNION</a:t>
            </a:r>
            <a:r>
              <a:rPr altLang="zh-CN"/>
              <a:t>操作优化</a:t>
            </a:r>
          </a:p>
        </p:txBody>
      </p:sp>
      <p:sp>
        <p:nvSpPr>
          <p:cNvPr id="289795" name="Rectangle 3"/>
          <p:cNvSpPr>
            <a:spLocks noGrp="1" noChangeArrowheads="1"/>
          </p:cNvSpPr>
          <p:nvPr>
            <p:ph sz="quarter" idx="10"/>
          </p:nvPr>
        </p:nvSpPr>
        <p:spPr bwMode="auto"/>
        <p:txBody>
          <a:bodyPr/>
          <a:lstStyle/>
          <a:p>
            <a:pPr eaLnBrk="1" hangingPunct="1">
              <a:lnSpc>
                <a:spcPct val="150000"/>
              </a:lnSpc>
              <a:defRPr/>
            </a:pPr>
            <a:r>
              <a:rPr sz="2222"/>
              <a:t>推荐方案：如果两个表没有公共行，采用</a:t>
            </a:r>
            <a:r>
              <a:rPr lang="en-US" altLang="zh-CN" sz="2222"/>
              <a:t>UNION ALL</a:t>
            </a:r>
            <a:r>
              <a:rPr sz="2222"/>
              <a:t>操作符替代</a:t>
            </a:r>
            <a:r>
              <a:rPr lang="en-US" altLang="zh-CN" sz="2222"/>
              <a:t>UNION</a:t>
            </a:r>
            <a:r>
              <a:rPr sz="2222"/>
              <a:t>，不用排序去掉重复的过程。</a:t>
            </a:r>
          </a:p>
          <a:p>
            <a:pPr marL="0" indent="0" eaLnBrk="1" hangingPunct="1">
              <a:lnSpc>
                <a:spcPct val="150000"/>
              </a:lnSpc>
              <a:buNone/>
              <a:defRPr/>
            </a:pPr>
            <a:r>
              <a:rPr lang="en-US" altLang="zh-CN" sz="2222"/>
              <a:t>    select * from </a:t>
            </a:r>
            <a:r>
              <a:rPr lang="en-US" altLang="zh-CN" sz="2222" err="1"/>
              <a:t>gc_dfys</a:t>
            </a:r>
            <a:r>
              <a:rPr lang="en-US" altLang="zh-CN" sz="2222"/>
              <a:t>  union all  select * from </a:t>
            </a:r>
            <a:r>
              <a:rPr lang="en-US" altLang="zh-CN" sz="2222" err="1"/>
              <a:t>ls_jg_dfys</a:t>
            </a:r>
            <a:endParaRPr lang="en-US" altLang="zh-CN" sz="2222"/>
          </a:p>
          <a:p>
            <a:pPr eaLnBrk="1" hangingPunct="1">
              <a:lnSpc>
                <a:spcPct val="150000"/>
              </a:lnSpc>
              <a:defRPr/>
            </a:pPr>
            <a:endParaRPr lang="en-US" altLang="zh-CN" sz="2222"/>
          </a:p>
        </p:txBody>
      </p:sp>
      <p:graphicFrame>
        <p:nvGraphicFramePr>
          <p:cNvPr id="2" name="表格 1"/>
          <p:cNvGraphicFramePr>
            <a:graphicFrameLocks noGrp="1"/>
          </p:cNvGraphicFramePr>
          <p:nvPr>
            <p:extLst>
              <p:ext uri="{D42A27DB-BD31-4B8C-83A1-F6EECF244321}">
                <p14:modId xmlns:p14="http://schemas.microsoft.com/office/powerpoint/2010/main" val="1707082436"/>
              </p:ext>
            </p:extLst>
          </p:nvPr>
        </p:nvGraphicFramePr>
        <p:xfrm>
          <a:off x="2324806" y="2868596"/>
          <a:ext cx="559153" cy="929571"/>
        </p:xfrm>
        <a:graphic>
          <a:graphicData uri="http://schemas.openxmlformats.org/drawingml/2006/table">
            <a:tbl>
              <a:tblPr firstRow="1" bandRow="1">
                <a:tableStyleId>{5C22544A-7EE6-4342-B048-85BDC9FD1C3A}</a:tableStyleId>
              </a:tblPr>
              <a:tblGrid>
                <a:gridCol w="559153">
                  <a:extLst>
                    <a:ext uri="{9D8B030D-6E8A-4147-A177-3AD203B41FA5}">
                      <a16:colId xmlns:a16="http://schemas.microsoft.com/office/drawing/2014/main" val="20000"/>
                    </a:ext>
                  </a:extLst>
                </a:gridCol>
              </a:tblGrid>
              <a:tr h="309857">
                <a:tc>
                  <a:txBody>
                    <a:bodyPr/>
                    <a:lstStyle/>
                    <a:p>
                      <a:pPr algn="ctr"/>
                      <a:r>
                        <a:rPr lang="en-US" altLang="zh-CN" sz="1300"/>
                        <a:t>AA</a:t>
                      </a:r>
                      <a:endParaRPr lang="zh-CN" altLang="en-US" sz="1300"/>
                    </a:p>
                  </a:txBody>
                  <a:tcPr marL="101434" marR="101434" marT="50766" marB="50766"/>
                </a:tc>
                <a:extLst>
                  <a:ext uri="{0D108BD9-81ED-4DB2-BD59-A6C34878D82A}">
                    <a16:rowId xmlns:a16="http://schemas.microsoft.com/office/drawing/2014/main" val="10000"/>
                  </a:ext>
                </a:extLst>
              </a:tr>
              <a:tr h="309857">
                <a:tc>
                  <a:txBody>
                    <a:bodyPr/>
                    <a:lstStyle/>
                    <a:p>
                      <a:pPr algn="ctr"/>
                      <a:r>
                        <a:rPr lang="en-US" altLang="zh-CN" sz="1300"/>
                        <a:t>BB</a:t>
                      </a:r>
                      <a:endParaRPr lang="zh-CN" altLang="en-US" sz="1300"/>
                    </a:p>
                  </a:txBody>
                  <a:tcPr marL="101434" marR="101434" marT="50766" marB="50766"/>
                </a:tc>
                <a:extLst>
                  <a:ext uri="{0D108BD9-81ED-4DB2-BD59-A6C34878D82A}">
                    <a16:rowId xmlns:a16="http://schemas.microsoft.com/office/drawing/2014/main" val="10001"/>
                  </a:ext>
                </a:extLst>
              </a:tr>
              <a:tr h="309857">
                <a:tc>
                  <a:txBody>
                    <a:bodyPr/>
                    <a:lstStyle/>
                    <a:p>
                      <a:pPr algn="ctr"/>
                      <a:r>
                        <a:rPr lang="en-US" altLang="zh-CN" sz="1300"/>
                        <a:t>CC</a:t>
                      </a:r>
                      <a:endParaRPr lang="zh-CN" altLang="en-US" sz="1300"/>
                    </a:p>
                  </a:txBody>
                  <a:tcPr marL="101434" marR="101434" marT="50766" marB="50766"/>
                </a:tc>
                <a:extLst>
                  <a:ext uri="{0D108BD9-81ED-4DB2-BD59-A6C34878D82A}">
                    <a16:rowId xmlns:a16="http://schemas.microsoft.com/office/drawing/2014/main" val="10002"/>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61977006"/>
              </p:ext>
            </p:extLst>
          </p:nvPr>
        </p:nvGraphicFramePr>
        <p:xfrm>
          <a:off x="2324806" y="4318512"/>
          <a:ext cx="559153" cy="1240012"/>
        </p:xfrm>
        <a:graphic>
          <a:graphicData uri="http://schemas.openxmlformats.org/drawingml/2006/table">
            <a:tbl>
              <a:tblPr firstRow="1" bandRow="1">
                <a:tableStyleId>{5C22544A-7EE6-4342-B048-85BDC9FD1C3A}</a:tableStyleId>
              </a:tblPr>
              <a:tblGrid>
                <a:gridCol w="559153">
                  <a:extLst>
                    <a:ext uri="{9D8B030D-6E8A-4147-A177-3AD203B41FA5}">
                      <a16:colId xmlns:a16="http://schemas.microsoft.com/office/drawing/2014/main" val="20000"/>
                    </a:ext>
                  </a:extLst>
                </a:gridCol>
              </a:tblGrid>
              <a:tr h="310003">
                <a:tc>
                  <a:txBody>
                    <a:bodyPr/>
                    <a:lstStyle/>
                    <a:p>
                      <a:pPr algn="ctr"/>
                      <a:r>
                        <a:rPr lang="en-US" altLang="zh-CN" sz="1300"/>
                        <a:t>BB</a:t>
                      </a:r>
                      <a:endParaRPr lang="zh-CN" altLang="en-US" sz="1300"/>
                    </a:p>
                  </a:txBody>
                  <a:tcPr marL="101434" marR="101434" marT="50787" marB="50787"/>
                </a:tc>
                <a:extLst>
                  <a:ext uri="{0D108BD9-81ED-4DB2-BD59-A6C34878D82A}">
                    <a16:rowId xmlns:a16="http://schemas.microsoft.com/office/drawing/2014/main" val="10000"/>
                  </a:ext>
                </a:extLst>
              </a:tr>
              <a:tr h="310003">
                <a:tc>
                  <a:txBody>
                    <a:bodyPr/>
                    <a:lstStyle/>
                    <a:p>
                      <a:pPr algn="ctr"/>
                      <a:r>
                        <a:rPr lang="en-US" altLang="zh-CN" sz="1300"/>
                        <a:t>MM</a:t>
                      </a:r>
                      <a:endParaRPr lang="zh-CN" altLang="en-US" sz="1300"/>
                    </a:p>
                  </a:txBody>
                  <a:tcPr marL="101434" marR="101434" marT="50787" marB="50787"/>
                </a:tc>
                <a:extLst>
                  <a:ext uri="{0D108BD9-81ED-4DB2-BD59-A6C34878D82A}">
                    <a16:rowId xmlns:a16="http://schemas.microsoft.com/office/drawing/2014/main" val="10001"/>
                  </a:ext>
                </a:extLst>
              </a:tr>
              <a:tr h="310003">
                <a:tc>
                  <a:txBody>
                    <a:bodyPr/>
                    <a:lstStyle/>
                    <a:p>
                      <a:pPr algn="ctr"/>
                      <a:r>
                        <a:rPr lang="en-US" altLang="zh-CN" sz="1300"/>
                        <a:t>KK</a:t>
                      </a:r>
                      <a:endParaRPr lang="zh-CN" altLang="en-US" sz="1300"/>
                    </a:p>
                  </a:txBody>
                  <a:tcPr marL="101434" marR="101434" marT="50787" marB="50787"/>
                </a:tc>
                <a:extLst>
                  <a:ext uri="{0D108BD9-81ED-4DB2-BD59-A6C34878D82A}">
                    <a16:rowId xmlns:a16="http://schemas.microsoft.com/office/drawing/2014/main" val="10002"/>
                  </a:ext>
                </a:extLst>
              </a:tr>
              <a:tr h="310003">
                <a:tc>
                  <a:txBody>
                    <a:bodyPr/>
                    <a:lstStyle/>
                    <a:p>
                      <a:pPr algn="ctr"/>
                      <a:r>
                        <a:rPr lang="en-US" altLang="zh-CN" sz="1300"/>
                        <a:t>CC</a:t>
                      </a:r>
                      <a:endParaRPr lang="zh-CN" altLang="en-US" sz="1300"/>
                    </a:p>
                  </a:txBody>
                  <a:tcPr marL="101434" marR="101434" marT="50787" marB="50787"/>
                </a:tc>
                <a:extLst>
                  <a:ext uri="{0D108BD9-81ED-4DB2-BD59-A6C34878D82A}">
                    <a16:rowId xmlns:a16="http://schemas.microsoft.com/office/drawing/2014/main" val="10003"/>
                  </a:ext>
                </a:extLst>
              </a:tr>
            </a:tbl>
          </a:graphicData>
        </a:graphic>
      </p:graphicFrame>
      <p:sp>
        <p:nvSpPr>
          <p:cNvPr id="105498" name="TextBox 2"/>
          <p:cNvSpPr txBox="1">
            <a:spLocks noChangeArrowheads="1"/>
          </p:cNvSpPr>
          <p:nvPr/>
        </p:nvSpPr>
        <p:spPr bwMode="auto">
          <a:xfrm>
            <a:off x="2391819" y="2434678"/>
            <a:ext cx="389850"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222" b="1"/>
              <a:t>A</a:t>
            </a:r>
            <a:endParaRPr lang="zh-CN" altLang="en-US" sz="2222" b="1"/>
          </a:p>
        </p:txBody>
      </p:sp>
      <p:sp>
        <p:nvSpPr>
          <p:cNvPr id="105499" name="TextBox 8"/>
          <p:cNvSpPr txBox="1">
            <a:spLocks noChangeArrowheads="1"/>
          </p:cNvSpPr>
          <p:nvPr/>
        </p:nvSpPr>
        <p:spPr bwMode="auto">
          <a:xfrm>
            <a:off x="2397993" y="3914581"/>
            <a:ext cx="389850"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222" b="1"/>
              <a:t>B</a:t>
            </a:r>
            <a:endParaRPr lang="zh-CN" altLang="en-US" sz="2222" b="1"/>
          </a:p>
        </p:txBody>
      </p:sp>
      <p:graphicFrame>
        <p:nvGraphicFramePr>
          <p:cNvPr id="10" name="表格 9"/>
          <p:cNvGraphicFramePr>
            <a:graphicFrameLocks noGrp="1"/>
          </p:cNvGraphicFramePr>
          <p:nvPr>
            <p:extLst>
              <p:ext uri="{D42A27DB-BD31-4B8C-83A1-F6EECF244321}">
                <p14:modId xmlns:p14="http://schemas.microsoft.com/office/powerpoint/2010/main" val="1761564486"/>
              </p:ext>
            </p:extLst>
          </p:nvPr>
        </p:nvGraphicFramePr>
        <p:xfrm>
          <a:off x="5044722" y="2838608"/>
          <a:ext cx="559153" cy="2480024"/>
        </p:xfrm>
        <a:graphic>
          <a:graphicData uri="http://schemas.openxmlformats.org/drawingml/2006/table">
            <a:tbl>
              <a:tblPr firstRow="1" bandRow="1">
                <a:tableStyleId>{5C22544A-7EE6-4342-B048-85BDC9FD1C3A}</a:tableStyleId>
              </a:tblPr>
              <a:tblGrid>
                <a:gridCol w="559153">
                  <a:extLst>
                    <a:ext uri="{9D8B030D-6E8A-4147-A177-3AD203B41FA5}">
                      <a16:colId xmlns:a16="http://schemas.microsoft.com/office/drawing/2014/main" val="20000"/>
                    </a:ext>
                  </a:extLst>
                </a:gridCol>
              </a:tblGrid>
              <a:tr h="310003">
                <a:tc>
                  <a:txBody>
                    <a:bodyPr/>
                    <a:lstStyle/>
                    <a:p>
                      <a:pPr algn="ctr"/>
                      <a:r>
                        <a:rPr lang="en-US" altLang="zh-CN" sz="1300"/>
                        <a:t>BB</a:t>
                      </a:r>
                      <a:endParaRPr lang="zh-CN" altLang="en-US" sz="1300"/>
                    </a:p>
                  </a:txBody>
                  <a:tcPr marL="101434" marR="101434" marT="50788" marB="50788"/>
                </a:tc>
                <a:extLst>
                  <a:ext uri="{0D108BD9-81ED-4DB2-BD59-A6C34878D82A}">
                    <a16:rowId xmlns:a16="http://schemas.microsoft.com/office/drawing/2014/main" val="10000"/>
                  </a:ext>
                </a:extLst>
              </a:tr>
              <a:tr h="310003">
                <a:tc>
                  <a:txBody>
                    <a:bodyPr/>
                    <a:lstStyle/>
                    <a:p>
                      <a:pPr algn="ctr"/>
                      <a:r>
                        <a:rPr lang="en-US" altLang="zh-CN" sz="1300"/>
                        <a:t>AA</a:t>
                      </a:r>
                      <a:endParaRPr lang="zh-CN" altLang="en-US" sz="1300"/>
                    </a:p>
                  </a:txBody>
                  <a:tcPr marL="101434" marR="101434" marT="50788" marB="50788"/>
                </a:tc>
                <a:extLst>
                  <a:ext uri="{0D108BD9-81ED-4DB2-BD59-A6C34878D82A}">
                    <a16:rowId xmlns:a16="http://schemas.microsoft.com/office/drawing/2014/main" val="10001"/>
                  </a:ext>
                </a:extLst>
              </a:tr>
              <a:tr h="310003">
                <a:tc>
                  <a:txBody>
                    <a:bodyPr/>
                    <a:lstStyle/>
                    <a:p>
                      <a:pPr algn="ctr"/>
                      <a:r>
                        <a:rPr lang="en-US" altLang="zh-CN" sz="1300"/>
                        <a:t>BB</a:t>
                      </a:r>
                      <a:endParaRPr lang="zh-CN" altLang="en-US" sz="1300"/>
                    </a:p>
                  </a:txBody>
                  <a:tcPr marL="101434" marR="101434" marT="50788" marB="50788"/>
                </a:tc>
                <a:extLst>
                  <a:ext uri="{0D108BD9-81ED-4DB2-BD59-A6C34878D82A}">
                    <a16:rowId xmlns:a16="http://schemas.microsoft.com/office/drawing/2014/main" val="10002"/>
                  </a:ext>
                </a:extLst>
              </a:tr>
              <a:tr h="310003">
                <a:tc>
                  <a:txBody>
                    <a:bodyPr/>
                    <a:lstStyle/>
                    <a:p>
                      <a:pPr algn="ctr"/>
                      <a:r>
                        <a:rPr lang="en-US" altLang="zh-CN" sz="1300"/>
                        <a:t>CC</a:t>
                      </a:r>
                      <a:endParaRPr lang="zh-CN" altLang="en-US" sz="1300"/>
                    </a:p>
                  </a:txBody>
                  <a:tcPr marL="101434" marR="101434" marT="50788" marB="50788"/>
                </a:tc>
                <a:extLst>
                  <a:ext uri="{0D108BD9-81ED-4DB2-BD59-A6C34878D82A}">
                    <a16:rowId xmlns:a16="http://schemas.microsoft.com/office/drawing/2014/main" val="10003"/>
                  </a:ext>
                </a:extLst>
              </a:tr>
              <a:tr h="310003">
                <a:tc>
                  <a:txBody>
                    <a:bodyPr/>
                    <a:lstStyle/>
                    <a:p>
                      <a:pPr algn="ctr"/>
                      <a:r>
                        <a:rPr lang="en-US" altLang="zh-CN" sz="1300"/>
                        <a:t>BB</a:t>
                      </a:r>
                      <a:endParaRPr lang="zh-CN" altLang="en-US" sz="1300"/>
                    </a:p>
                  </a:txBody>
                  <a:tcPr marL="101434" marR="101434" marT="50788" marB="50788"/>
                </a:tc>
                <a:extLst>
                  <a:ext uri="{0D108BD9-81ED-4DB2-BD59-A6C34878D82A}">
                    <a16:rowId xmlns:a16="http://schemas.microsoft.com/office/drawing/2014/main" val="10004"/>
                  </a:ext>
                </a:extLst>
              </a:tr>
              <a:tr h="310003">
                <a:tc>
                  <a:txBody>
                    <a:bodyPr/>
                    <a:lstStyle/>
                    <a:p>
                      <a:pPr algn="ctr"/>
                      <a:r>
                        <a:rPr lang="en-US" altLang="zh-CN" sz="1300"/>
                        <a:t>MM</a:t>
                      </a:r>
                      <a:endParaRPr lang="zh-CN" altLang="en-US" sz="1300"/>
                    </a:p>
                  </a:txBody>
                  <a:tcPr marL="101434" marR="101434" marT="50788" marB="50788"/>
                </a:tc>
                <a:extLst>
                  <a:ext uri="{0D108BD9-81ED-4DB2-BD59-A6C34878D82A}">
                    <a16:rowId xmlns:a16="http://schemas.microsoft.com/office/drawing/2014/main" val="10005"/>
                  </a:ext>
                </a:extLst>
              </a:tr>
              <a:tr h="310003">
                <a:tc>
                  <a:txBody>
                    <a:bodyPr/>
                    <a:lstStyle/>
                    <a:p>
                      <a:pPr algn="ctr"/>
                      <a:r>
                        <a:rPr lang="en-US" altLang="zh-CN" sz="1300"/>
                        <a:t>KK</a:t>
                      </a:r>
                      <a:endParaRPr lang="zh-CN" altLang="en-US" sz="1300"/>
                    </a:p>
                  </a:txBody>
                  <a:tcPr marL="101434" marR="101434" marT="50788" marB="50788"/>
                </a:tc>
                <a:extLst>
                  <a:ext uri="{0D108BD9-81ED-4DB2-BD59-A6C34878D82A}">
                    <a16:rowId xmlns:a16="http://schemas.microsoft.com/office/drawing/2014/main" val="10006"/>
                  </a:ext>
                </a:extLst>
              </a:tr>
              <a:tr h="310003">
                <a:tc>
                  <a:txBody>
                    <a:bodyPr/>
                    <a:lstStyle/>
                    <a:p>
                      <a:pPr algn="ctr"/>
                      <a:r>
                        <a:rPr lang="en-US" altLang="zh-CN" sz="1300"/>
                        <a:t>CC</a:t>
                      </a:r>
                      <a:endParaRPr lang="zh-CN" altLang="en-US" sz="1300"/>
                    </a:p>
                  </a:txBody>
                  <a:tcPr marL="101434" marR="101434" marT="50788" marB="50788"/>
                </a:tc>
                <a:extLst>
                  <a:ext uri="{0D108BD9-81ED-4DB2-BD59-A6C34878D82A}">
                    <a16:rowId xmlns:a16="http://schemas.microsoft.com/office/drawing/2014/main" val="10007"/>
                  </a:ext>
                </a:extLst>
              </a:tr>
            </a:tbl>
          </a:graphicData>
        </a:graphic>
      </p:graphicFrame>
      <p:sp>
        <p:nvSpPr>
          <p:cNvPr id="4" name="椭圆 3"/>
          <p:cNvSpPr/>
          <p:nvPr/>
        </p:nvSpPr>
        <p:spPr>
          <a:xfrm>
            <a:off x="3420181" y="3798164"/>
            <a:ext cx="1120069" cy="560917"/>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spcBef>
                <a:spcPct val="20000"/>
              </a:spcBef>
              <a:defRPr/>
            </a:pPr>
            <a:r>
              <a:rPr lang="en-US" altLang="zh-CN" sz="1222"/>
              <a:t>UNION ALL</a:t>
            </a:r>
            <a:endParaRPr lang="zh-CN" altLang="en-US" sz="1222"/>
          </a:p>
        </p:txBody>
      </p:sp>
      <p:cxnSp>
        <p:nvCxnSpPr>
          <p:cNvPr id="6" name="肘形连接符 5"/>
          <p:cNvCxnSpPr>
            <a:stCxn id="2" idx="3"/>
            <a:endCxn id="4" idx="0"/>
          </p:cNvCxnSpPr>
          <p:nvPr/>
        </p:nvCxnSpPr>
        <p:spPr>
          <a:xfrm>
            <a:off x="2883959" y="3333381"/>
            <a:ext cx="1096257" cy="46478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肘形连接符 11"/>
          <p:cNvCxnSpPr>
            <a:endCxn id="4" idx="4"/>
          </p:cNvCxnSpPr>
          <p:nvPr/>
        </p:nvCxnSpPr>
        <p:spPr>
          <a:xfrm flipV="1">
            <a:off x="2883959" y="4359081"/>
            <a:ext cx="1097139" cy="61030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4" idx="6"/>
            <a:endCxn id="10" idx="1"/>
          </p:cNvCxnSpPr>
          <p:nvPr/>
        </p:nvCxnSpPr>
        <p:spPr>
          <a:xfrm flipV="1">
            <a:off x="4540250" y="4078620"/>
            <a:ext cx="504472" cy="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椭圆 19"/>
          <p:cNvSpPr/>
          <p:nvPr/>
        </p:nvSpPr>
        <p:spPr>
          <a:xfrm>
            <a:off x="6164792" y="3798164"/>
            <a:ext cx="1120069" cy="560917"/>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spcBef>
                <a:spcPct val="20000"/>
              </a:spcBef>
              <a:defRPr/>
            </a:pPr>
            <a:r>
              <a:rPr lang="en-US" altLang="zh-CN" sz="1222"/>
              <a:t>UNION </a:t>
            </a:r>
            <a:endParaRPr lang="zh-CN" altLang="en-US" sz="1222"/>
          </a:p>
        </p:txBody>
      </p:sp>
      <p:graphicFrame>
        <p:nvGraphicFramePr>
          <p:cNvPr id="21" name="表格 20"/>
          <p:cNvGraphicFramePr>
            <a:graphicFrameLocks noGrp="1"/>
          </p:cNvGraphicFramePr>
          <p:nvPr>
            <p:extLst>
              <p:ext uri="{D42A27DB-BD31-4B8C-83A1-F6EECF244321}">
                <p14:modId xmlns:p14="http://schemas.microsoft.com/office/powerpoint/2010/main" val="923051207"/>
              </p:ext>
            </p:extLst>
          </p:nvPr>
        </p:nvGraphicFramePr>
        <p:xfrm>
          <a:off x="7799917" y="3113775"/>
          <a:ext cx="560917" cy="2171344"/>
        </p:xfrm>
        <a:graphic>
          <a:graphicData uri="http://schemas.openxmlformats.org/drawingml/2006/table">
            <a:tbl>
              <a:tblPr firstRow="1" bandRow="1">
                <a:tableStyleId>{5C22544A-7EE6-4342-B048-85BDC9FD1C3A}</a:tableStyleId>
              </a:tblPr>
              <a:tblGrid>
                <a:gridCol w="560917">
                  <a:extLst>
                    <a:ext uri="{9D8B030D-6E8A-4147-A177-3AD203B41FA5}">
                      <a16:colId xmlns:a16="http://schemas.microsoft.com/office/drawing/2014/main" val="20000"/>
                    </a:ext>
                  </a:extLst>
                </a:gridCol>
              </a:tblGrid>
              <a:tr h="310192">
                <a:tc>
                  <a:txBody>
                    <a:bodyPr/>
                    <a:lstStyle/>
                    <a:p>
                      <a:pPr algn="ctr"/>
                      <a:r>
                        <a:rPr lang="en-US" altLang="zh-CN" sz="1300"/>
                        <a:t>BB</a:t>
                      </a:r>
                      <a:endParaRPr lang="zh-CN" altLang="en-US" sz="1300"/>
                    </a:p>
                  </a:txBody>
                  <a:tcPr marL="101756" marR="101756" marT="50819" marB="50819"/>
                </a:tc>
                <a:extLst>
                  <a:ext uri="{0D108BD9-81ED-4DB2-BD59-A6C34878D82A}">
                    <a16:rowId xmlns:a16="http://schemas.microsoft.com/office/drawing/2014/main" val="10000"/>
                  </a:ext>
                </a:extLst>
              </a:tr>
              <a:tr h="310192">
                <a:tc>
                  <a:txBody>
                    <a:bodyPr/>
                    <a:lstStyle/>
                    <a:p>
                      <a:pPr algn="ctr"/>
                      <a:r>
                        <a:rPr lang="en-US" altLang="zh-CN" sz="1300"/>
                        <a:t>AA</a:t>
                      </a:r>
                      <a:endParaRPr lang="zh-CN" altLang="en-US" sz="1300"/>
                    </a:p>
                  </a:txBody>
                  <a:tcPr marL="101756" marR="101756" marT="50819" marB="50819"/>
                </a:tc>
                <a:extLst>
                  <a:ext uri="{0D108BD9-81ED-4DB2-BD59-A6C34878D82A}">
                    <a16:rowId xmlns:a16="http://schemas.microsoft.com/office/drawing/2014/main" val="10001"/>
                  </a:ext>
                </a:extLst>
              </a:tr>
              <a:tr h="310192">
                <a:tc>
                  <a:txBody>
                    <a:bodyPr/>
                    <a:lstStyle/>
                    <a:p>
                      <a:pPr algn="ctr"/>
                      <a:r>
                        <a:rPr lang="en-US" altLang="zh-CN" sz="1300"/>
                        <a:t>BB</a:t>
                      </a:r>
                      <a:endParaRPr lang="zh-CN" altLang="en-US" sz="1300"/>
                    </a:p>
                  </a:txBody>
                  <a:tcPr marL="101756" marR="101756" marT="50819" marB="50819"/>
                </a:tc>
                <a:extLst>
                  <a:ext uri="{0D108BD9-81ED-4DB2-BD59-A6C34878D82A}">
                    <a16:rowId xmlns:a16="http://schemas.microsoft.com/office/drawing/2014/main" val="10002"/>
                  </a:ext>
                </a:extLst>
              </a:tr>
              <a:tr h="310192">
                <a:tc>
                  <a:txBody>
                    <a:bodyPr/>
                    <a:lstStyle/>
                    <a:p>
                      <a:pPr algn="ctr"/>
                      <a:r>
                        <a:rPr lang="en-US" altLang="zh-CN" sz="1300"/>
                        <a:t>CC</a:t>
                      </a:r>
                      <a:endParaRPr lang="zh-CN" altLang="en-US" sz="1300"/>
                    </a:p>
                  </a:txBody>
                  <a:tcPr marL="101756" marR="101756" marT="50819" marB="50819"/>
                </a:tc>
                <a:extLst>
                  <a:ext uri="{0D108BD9-81ED-4DB2-BD59-A6C34878D82A}">
                    <a16:rowId xmlns:a16="http://schemas.microsoft.com/office/drawing/2014/main" val="10003"/>
                  </a:ext>
                </a:extLst>
              </a:tr>
              <a:tr h="310192">
                <a:tc>
                  <a:txBody>
                    <a:bodyPr/>
                    <a:lstStyle/>
                    <a:p>
                      <a:pPr algn="ctr"/>
                      <a:r>
                        <a:rPr lang="en-US" altLang="zh-CN" sz="1300"/>
                        <a:t>MM</a:t>
                      </a:r>
                      <a:endParaRPr lang="zh-CN" altLang="en-US" sz="1300"/>
                    </a:p>
                  </a:txBody>
                  <a:tcPr marL="101756" marR="101756" marT="50819" marB="50819"/>
                </a:tc>
                <a:extLst>
                  <a:ext uri="{0D108BD9-81ED-4DB2-BD59-A6C34878D82A}">
                    <a16:rowId xmlns:a16="http://schemas.microsoft.com/office/drawing/2014/main" val="10004"/>
                  </a:ext>
                </a:extLst>
              </a:tr>
              <a:tr h="310192">
                <a:tc>
                  <a:txBody>
                    <a:bodyPr/>
                    <a:lstStyle/>
                    <a:p>
                      <a:pPr algn="ctr"/>
                      <a:r>
                        <a:rPr lang="en-US" altLang="zh-CN" sz="1300"/>
                        <a:t>KK</a:t>
                      </a:r>
                      <a:endParaRPr lang="zh-CN" altLang="en-US" sz="1300"/>
                    </a:p>
                  </a:txBody>
                  <a:tcPr marL="101756" marR="101756" marT="50819" marB="50819"/>
                </a:tc>
                <a:extLst>
                  <a:ext uri="{0D108BD9-81ED-4DB2-BD59-A6C34878D82A}">
                    <a16:rowId xmlns:a16="http://schemas.microsoft.com/office/drawing/2014/main" val="10005"/>
                  </a:ext>
                </a:extLst>
              </a:tr>
              <a:tr h="310192">
                <a:tc>
                  <a:txBody>
                    <a:bodyPr/>
                    <a:lstStyle/>
                    <a:p>
                      <a:pPr algn="ctr"/>
                      <a:r>
                        <a:rPr lang="en-US" altLang="zh-CN" sz="1300"/>
                        <a:t>LL</a:t>
                      </a:r>
                      <a:endParaRPr lang="zh-CN" altLang="en-US" sz="1300"/>
                    </a:p>
                  </a:txBody>
                  <a:tcPr marL="101756" marR="101756" marT="50819" marB="50819"/>
                </a:tc>
                <a:extLst>
                  <a:ext uri="{0D108BD9-81ED-4DB2-BD59-A6C34878D82A}">
                    <a16:rowId xmlns:a16="http://schemas.microsoft.com/office/drawing/2014/main" val="1000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084660073"/>
              </p:ext>
            </p:extLst>
          </p:nvPr>
        </p:nvGraphicFramePr>
        <p:xfrm>
          <a:off x="6484056" y="4665997"/>
          <a:ext cx="560917" cy="927807"/>
        </p:xfrm>
        <a:graphic>
          <a:graphicData uri="http://schemas.openxmlformats.org/drawingml/2006/table">
            <a:tbl>
              <a:tblPr firstRow="1" bandRow="1">
                <a:tableStyleId>{5C22544A-7EE6-4342-B048-85BDC9FD1C3A}</a:tableStyleId>
              </a:tblPr>
              <a:tblGrid>
                <a:gridCol w="560917">
                  <a:extLst>
                    <a:ext uri="{9D8B030D-6E8A-4147-A177-3AD203B41FA5}">
                      <a16:colId xmlns:a16="http://schemas.microsoft.com/office/drawing/2014/main" val="20000"/>
                    </a:ext>
                  </a:extLst>
                </a:gridCol>
              </a:tblGrid>
              <a:tr h="309269">
                <a:tc>
                  <a:txBody>
                    <a:bodyPr/>
                    <a:lstStyle/>
                    <a:p>
                      <a:pPr algn="ctr"/>
                      <a:r>
                        <a:rPr lang="en-US" altLang="zh-CN" sz="1300"/>
                        <a:t>CC</a:t>
                      </a:r>
                      <a:endParaRPr lang="zh-CN" altLang="en-US" sz="1300"/>
                    </a:p>
                  </a:txBody>
                  <a:tcPr marL="101756" marR="101756" marT="50668" marB="50668"/>
                </a:tc>
                <a:extLst>
                  <a:ext uri="{0D108BD9-81ED-4DB2-BD59-A6C34878D82A}">
                    <a16:rowId xmlns:a16="http://schemas.microsoft.com/office/drawing/2014/main" val="10000"/>
                  </a:ext>
                </a:extLst>
              </a:tr>
              <a:tr h="309269">
                <a:tc>
                  <a:txBody>
                    <a:bodyPr/>
                    <a:lstStyle/>
                    <a:p>
                      <a:pPr algn="ctr"/>
                      <a:r>
                        <a:rPr lang="en-US" altLang="zh-CN" sz="1300"/>
                        <a:t>LL</a:t>
                      </a:r>
                      <a:endParaRPr lang="zh-CN" altLang="en-US" sz="1300"/>
                    </a:p>
                  </a:txBody>
                  <a:tcPr marL="101756" marR="101756" marT="50668" marB="50668"/>
                </a:tc>
                <a:extLst>
                  <a:ext uri="{0D108BD9-81ED-4DB2-BD59-A6C34878D82A}">
                    <a16:rowId xmlns:a16="http://schemas.microsoft.com/office/drawing/2014/main" val="10001"/>
                  </a:ext>
                </a:extLst>
              </a:tr>
              <a:tr h="309269">
                <a:tc>
                  <a:txBody>
                    <a:bodyPr/>
                    <a:lstStyle/>
                    <a:p>
                      <a:pPr algn="ctr"/>
                      <a:r>
                        <a:rPr lang="en-US" altLang="zh-CN" sz="1300"/>
                        <a:t>AA</a:t>
                      </a:r>
                      <a:endParaRPr lang="zh-CN" altLang="en-US" sz="1300"/>
                    </a:p>
                  </a:txBody>
                  <a:tcPr marL="101756" marR="101756" marT="50668" marB="50668"/>
                </a:tc>
                <a:extLst>
                  <a:ext uri="{0D108BD9-81ED-4DB2-BD59-A6C34878D82A}">
                    <a16:rowId xmlns:a16="http://schemas.microsoft.com/office/drawing/2014/main" val="10002"/>
                  </a:ext>
                </a:extLst>
              </a:tr>
            </a:tbl>
          </a:graphicData>
        </a:graphic>
      </p:graphicFrame>
      <p:cxnSp>
        <p:nvCxnSpPr>
          <p:cNvPr id="23" name="直接箭头连接符 22"/>
          <p:cNvCxnSpPr/>
          <p:nvPr/>
        </p:nvCxnSpPr>
        <p:spPr>
          <a:xfrm>
            <a:off x="5653265" y="4078624"/>
            <a:ext cx="502708" cy="17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endCxn id="20" idx="4"/>
          </p:cNvCxnSpPr>
          <p:nvPr/>
        </p:nvCxnSpPr>
        <p:spPr>
          <a:xfrm flipV="1">
            <a:off x="6723944" y="4359081"/>
            <a:ext cx="0" cy="306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a:off x="7293682" y="4078623"/>
            <a:ext cx="5027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bwMode="auto">
          <a:xfrm>
            <a:off x="719766" y="106852"/>
            <a:ext cx="8968748" cy="51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&gt;</a:t>
            </a:r>
            <a:r>
              <a:rPr altLang="zh-CN"/>
              <a:t>及</a:t>
            </a:r>
            <a:r>
              <a:rPr lang="en-US" altLang="zh-CN"/>
              <a:t>&lt;</a:t>
            </a:r>
            <a:r>
              <a:rPr altLang="zh-CN"/>
              <a:t>操作符优化</a:t>
            </a:r>
          </a:p>
        </p:txBody>
      </p:sp>
      <p:sp>
        <p:nvSpPr>
          <p:cNvPr id="287747" name="Rectangle 3"/>
          <p:cNvSpPr>
            <a:spLocks noGrp="1" noChangeArrowheads="1"/>
          </p:cNvSpPr>
          <p:nvPr>
            <p:ph sz="quarter" idx="10"/>
          </p:nvPr>
        </p:nvSpPr>
        <p:spPr bwMode="auto">
          <a:xfrm>
            <a:off x="687513" y="769938"/>
            <a:ext cx="6624735" cy="4319587"/>
          </a:xfrm>
        </p:spPr>
        <p:txBody>
          <a:bodyPr/>
          <a:lstStyle/>
          <a:p>
            <a:pPr eaLnBrk="1" hangingPunct="1">
              <a:lnSpc>
                <a:spcPct val="150000"/>
              </a:lnSpc>
              <a:defRPr/>
            </a:pPr>
            <a:r>
              <a:rPr sz="2222" dirty="0" err="1"/>
              <a:t>大于或小于操作符一般情况下是不用调整的，因为它有索引就会采用索引查找</a:t>
            </a:r>
            <a:endParaRPr lang="en-US" altLang="zh-CN" sz="2222" dirty="0"/>
          </a:p>
          <a:p>
            <a:pPr eaLnBrk="1" hangingPunct="1">
              <a:lnSpc>
                <a:spcPct val="150000"/>
              </a:lnSpc>
              <a:defRPr/>
            </a:pPr>
            <a:r>
              <a:rPr sz="2222" dirty="0" err="1"/>
              <a:t>特殊情况：如右表的数据分布</a:t>
            </a:r>
            <a:endParaRPr lang="en-US" altLang="zh-CN" sz="2222" dirty="0"/>
          </a:p>
          <a:p>
            <a:pPr lvl="1" eaLnBrk="1" hangingPunct="1">
              <a:lnSpc>
                <a:spcPct val="150000"/>
              </a:lnSpc>
              <a:buFont typeface="Arial" charset="0"/>
              <a:buChar char="–"/>
              <a:defRPr/>
            </a:pPr>
            <a:r>
              <a:rPr sz="1556" dirty="0" err="1">
                <a:latin typeface="华文中宋" panose="02010600040101010101" pitchFamily="2" charset="-122"/>
                <a:ea typeface="华文中宋" panose="02010600040101010101" pitchFamily="2" charset="-122"/>
              </a:rPr>
              <a:t>执行</a:t>
            </a:r>
            <a:r>
              <a:rPr lang="en-US" altLang="zh-CN" sz="1556" dirty="0" err="1">
                <a:latin typeface="华文中宋" panose="02010600040101010101" pitchFamily="2" charset="-122"/>
                <a:ea typeface="华文中宋" panose="02010600040101010101" pitchFamily="2" charset="-122"/>
              </a:rPr>
              <a:t>A</a:t>
            </a:r>
            <a:r>
              <a:rPr lang="en-US" altLang="zh-CN" sz="1556" dirty="0">
                <a:latin typeface="华文中宋" panose="02010600040101010101" pitchFamily="2" charset="-122"/>
                <a:ea typeface="华文中宋" panose="02010600040101010101" pitchFamily="2" charset="-122"/>
              </a:rPr>
              <a:t>&gt;2</a:t>
            </a:r>
            <a:r>
              <a:rPr sz="1556" dirty="0">
                <a:latin typeface="华文中宋" panose="02010600040101010101" pitchFamily="2" charset="-122"/>
                <a:ea typeface="华文中宋" panose="02010600040101010101" pitchFamily="2" charset="-122"/>
              </a:rPr>
              <a:t>与</a:t>
            </a:r>
            <a:r>
              <a:rPr lang="en-US" altLang="zh-CN" sz="1556" dirty="0">
                <a:latin typeface="华文中宋" panose="02010600040101010101" pitchFamily="2" charset="-122"/>
                <a:ea typeface="华文中宋" panose="02010600040101010101" pitchFamily="2" charset="-122"/>
              </a:rPr>
              <a:t>A&gt;=3</a:t>
            </a:r>
            <a:r>
              <a:rPr sz="1556" dirty="0">
                <a:latin typeface="华文中宋" panose="02010600040101010101" pitchFamily="2" charset="-122"/>
                <a:ea typeface="华文中宋" panose="02010600040101010101" pitchFamily="2" charset="-122"/>
              </a:rPr>
              <a:t>的效果就有很大的区别了，因为</a:t>
            </a:r>
            <a:r>
              <a:rPr lang="en-US" altLang="zh-CN" sz="1556" dirty="0">
                <a:latin typeface="华文中宋" panose="02010600040101010101" pitchFamily="2" charset="-122"/>
                <a:ea typeface="华文中宋" panose="02010600040101010101" pitchFamily="2" charset="-122"/>
              </a:rPr>
              <a:t>A&gt;2</a:t>
            </a:r>
            <a:r>
              <a:rPr sz="1556" dirty="0">
                <a:latin typeface="华文中宋" panose="02010600040101010101" pitchFamily="2" charset="-122"/>
                <a:ea typeface="华文中宋" panose="02010600040101010101" pitchFamily="2" charset="-122"/>
              </a:rPr>
              <a:t>时</a:t>
            </a:r>
            <a:r>
              <a:rPr lang="en-US" altLang="zh-CN" sz="1556" dirty="0">
                <a:latin typeface="华文中宋" panose="02010600040101010101" pitchFamily="2" charset="-122"/>
                <a:ea typeface="华文中宋" panose="02010600040101010101" pitchFamily="2" charset="-122"/>
              </a:rPr>
              <a:t>ORACLE</a:t>
            </a:r>
            <a:r>
              <a:rPr sz="1556" dirty="0">
                <a:latin typeface="华文中宋" panose="02010600040101010101" pitchFamily="2" charset="-122"/>
                <a:ea typeface="华文中宋" panose="02010600040101010101" pitchFamily="2" charset="-122"/>
              </a:rPr>
              <a:t>会先找出为</a:t>
            </a:r>
            <a:r>
              <a:rPr lang="en-US" altLang="zh-CN" sz="1556" dirty="0">
                <a:latin typeface="华文中宋" panose="02010600040101010101" pitchFamily="2" charset="-122"/>
                <a:ea typeface="华文中宋" panose="02010600040101010101" pitchFamily="2" charset="-122"/>
              </a:rPr>
              <a:t>2</a:t>
            </a:r>
            <a:r>
              <a:rPr sz="1556" dirty="0">
                <a:latin typeface="华文中宋" panose="02010600040101010101" pitchFamily="2" charset="-122"/>
                <a:ea typeface="华文中宋" panose="02010600040101010101" pitchFamily="2" charset="-122"/>
              </a:rPr>
              <a:t>的记录索引再进行比较，而</a:t>
            </a:r>
            <a:r>
              <a:rPr lang="en-US" altLang="zh-CN" sz="1556" dirty="0">
                <a:latin typeface="华文中宋" panose="02010600040101010101" pitchFamily="2" charset="-122"/>
                <a:ea typeface="华文中宋" panose="02010600040101010101" pitchFamily="2" charset="-122"/>
              </a:rPr>
              <a:t>A&gt;=3</a:t>
            </a:r>
            <a:r>
              <a:rPr sz="1556" dirty="0">
                <a:latin typeface="华文中宋" panose="02010600040101010101" pitchFamily="2" charset="-122"/>
                <a:ea typeface="华文中宋" panose="02010600040101010101" pitchFamily="2" charset="-122"/>
              </a:rPr>
              <a:t>时</a:t>
            </a:r>
            <a:r>
              <a:rPr lang="en-US" altLang="zh-CN" sz="1556" dirty="0">
                <a:latin typeface="华文中宋" panose="02010600040101010101" pitchFamily="2" charset="-122"/>
                <a:ea typeface="华文中宋" panose="02010600040101010101" pitchFamily="2" charset="-122"/>
              </a:rPr>
              <a:t>DB</a:t>
            </a:r>
            <a:r>
              <a:rPr sz="1556" dirty="0">
                <a:latin typeface="华文中宋" panose="02010600040101010101" pitchFamily="2" charset="-122"/>
                <a:ea typeface="华文中宋" panose="02010600040101010101" pitchFamily="2" charset="-122"/>
              </a:rPr>
              <a:t>则直接找到</a:t>
            </a:r>
            <a:r>
              <a:rPr lang="en-US" altLang="zh-CN" sz="1556" dirty="0">
                <a:latin typeface="华文中宋" panose="02010600040101010101" pitchFamily="2" charset="-122"/>
                <a:ea typeface="华文中宋" panose="02010600040101010101" pitchFamily="2" charset="-122"/>
              </a:rPr>
              <a:t>=3</a:t>
            </a:r>
            <a:r>
              <a:rPr sz="1556" dirty="0">
                <a:latin typeface="华文中宋" panose="02010600040101010101" pitchFamily="2" charset="-122"/>
                <a:ea typeface="华文中宋" panose="02010600040101010101" pitchFamily="2" charset="-122"/>
              </a:rPr>
              <a:t>的记录索引。</a:t>
            </a:r>
          </a:p>
          <a:p>
            <a:pPr eaLnBrk="1" hangingPunct="1">
              <a:lnSpc>
                <a:spcPct val="150000"/>
              </a:lnSpc>
              <a:defRPr/>
            </a:pPr>
            <a:endParaRPr lang="en-US" altLang="zh-CN" sz="2222" dirty="0"/>
          </a:p>
        </p:txBody>
      </p:sp>
      <p:graphicFrame>
        <p:nvGraphicFramePr>
          <p:cNvPr id="4" name="表格 3"/>
          <p:cNvGraphicFramePr>
            <a:graphicFrameLocks noGrp="1"/>
          </p:cNvGraphicFramePr>
          <p:nvPr>
            <p:extLst>
              <p:ext uri="{D42A27DB-BD31-4B8C-83A1-F6EECF244321}">
                <p14:modId xmlns:p14="http://schemas.microsoft.com/office/powerpoint/2010/main" val="1597224058"/>
              </p:ext>
            </p:extLst>
          </p:nvPr>
        </p:nvGraphicFramePr>
        <p:xfrm>
          <a:off x="7639404" y="976912"/>
          <a:ext cx="560917" cy="3721800"/>
        </p:xfrm>
        <a:graphic>
          <a:graphicData uri="http://schemas.openxmlformats.org/drawingml/2006/table">
            <a:tbl>
              <a:tblPr firstRow="1" bandRow="1">
                <a:tableStyleId>{5C22544A-7EE6-4342-B048-85BDC9FD1C3A}</a:tableStyleId>
              </a:tblPr>
              <a:tblGrid>
                <a:gridCol w="560917">
                  <a:extLst>
                    <a:ext uri="{9D8B030D-6E8A-4147-A177-3AD203B41FA5}">
                      <a16:colId xmlns:a16="http://schemas.microsoft.com/office/drawing/2014/main" val="20000"/>
                    </a:ext>
                  </a:extLst>
                </a:gridCol>
              </a:tblGrid>
              <a:tr h="310150">
                <a:tc>
                  <a:txBody>
                    <a:bodyPr/>
                    <a:lstStyle/>
                    <a:p>
                      <a:pPr algn="ctr"/>
                      <a:r>
                        <a:rPr lang="en-US" altLang="zh-CN" sz="1300"/>
                        <a:t>0</a:t>
                      </a:r>
                      <a:endParaRPr lang="zh-CN" altLang="en-US" sz="1300"/>
                    </a:p>
                  </a:txBody>
                  <a:tcPr marL="101756" marR="101756" marT="50812" marB="50812"/>
                </a:tc>
                <a:extLst>
                  <a:ext uri="{0D108BD9-81ED-4DB2-BD59-A6C34878D82A}">
                    <a16:rowId xmlns:a16="http://schemas.microsoft.com/office/drawing/2014/main" val="10000"/>
                  </a:ext>
                </a:extLst>
              </a:tr>
              <a:tr h="310150">
                <a:tc>
                  <a:txBody>
                    <a:bodyPr/>
                    <a:lstStyle/>
                    <a:p>
                      <a:pPr algn="ctr"/>
                      <a:r>
                        <a:rPr lang="en-US" altLang="zh-CN" sz="1300"/>
                        <a:t>…</a:t>
                      </a:r>
                      <a:endParaRPr lang="zh-CN" altLang="en-US" sz="1300"/>
                    </a:p>
                  </a:txBody>
                  <a:tcPr marL="101756" marR="101756" marT="50812" marB="50812"/>
                </a:tc>
                <a:extLst>
                  <a:ext uri="{0D108BD9-81ED-4DB2-BD59-A6C34878D82A}">
                    <a16:rowId xmlns:a16="http://schemas.microsoft.com/office/drawing/2014/main" val="10001"/>
                  </a:ext>
                </a:extLst>
              </a:tr>
              <a:tr h="310150">
                <a:tc>
                  <a:txBody>
                    <a:bodyPr/>
                    <a:lstStyle/>
                    <a:p>
                      <a:pPr algn="ctr"/>
                      <a:r>
                        <a:rPr lang="en-US" altLang="zh-CN" sz="1300"/>
                        <a:t>0</a:t>
                      </a:r>
                      <a:endParaRPr lang="zh-CN" altLang="en-US" sz="1300"/>
                    </a:p>
                  </a:txBody>
                  <a:tcPr marL="101756" marR="101756" marT="50812" marB="50812"/>
                </a:tc>
                <a:extLst>
                  <a:ext uri="{0D108BD9-81ED-4DB2-BD59-A6C34878D82A}">
                    <a16:rowId xmlns:a16="http://schemas.microsoft.com/office/drawing/2014/main" val="10002"/>
                  </a:ext>
                </a:extLst>
              </a:tr>
              <a:tr h="310150">
                <a:tc>
                  <a:txBody>
                    <a:bodyPr/>
                    <a:lstStyle/>
                    <a:p>
                      <a:pPr algn="ctr"/>
                      <a:r>
                        <a:rPr lang="en-US" altLang="zh-CN" sz="1300"/>
                        <a:t>1</a:t>
                      </a:r>
                      <a:endParaRPr lang="zh-CN" altLang="en-US" sz="1300"/>
                    </a:p>
                  </a:txBody>
                  <a:tcPr marL="101756" marR="101756" marT="50812" marB="50812"/>
                </a:tc>
                <a:extLst>
                  <a:ext uri="{0D108BD9-81ED-4DB2-BD59-A6C34878D82A}">
                    <a16:rowId xmlns:a16="http://schemas.microsoft.com/office/drawing/2014/main" val="10003"/>
                  </a:ext>
                </a:extLst>
              </a:tr>
              <a:tr h="310150">
                <a:tc>
                  <a:txBody>
                    <a:bodyPr/>
                    <a:lstStyle/>
                    <a:p>
                      <a:pPr algn="ctr"/>
                      <a:r>
                        <a:rPr lang="en-US" altLang="zh-CN" sz="1300"/>
                        <a:t>…</a:t>
                      </a:r>
                      <a:endParaRPr lang="zh-CN" altLang="en-US" sz="1300"/>
                    </a:p>
                  </a:txBody>
                  <a:tcPr marL="101756" marR="101756" marT="50812" marB="50812"/>
                </a:tc>
                <a:extLst>
                  <a:ext uri="{0D108BD9-81ED-4DB2-BD59-A6C34878D82A}">
                    <a16:rowId xmlns:a16="http://schemas.microsoft.com/office/drawing/2014/main" val="10004"/>
                  </a:ext>
                </a:extLst>
              </a:tr>
              <a:tr h="310150">
                <a:tc>
                  <a:txBody>
                    <a:bodyPr/>
                    <a:lstStyle/>
                    <a:p>
                      <a:pPr algn="ctr"/>
                      <a:r>
                        <a:rPr lang="en-US" altLang="zh-CN" sz="1300"/>
                        <a:t>1</a:t>
                      </a:r>
                      <a:endParaRPr lang="zh-CN" altLang="en-US" sz="1300"/>
                    </a:p>
                  </a:txBody>
                  <a:tcPr marL="101756" marR="101756" marT="50812" marB="50812"/>
                </a:tc>
                <a:extLst>
                  <a:ext uri="{0D108BD9-81ED-4DB2-BD59-A6C34878D82A}">
                    <a16:rowId xmlns:a16="http://schemas.microsoft.com/office/drawing/2014/main" val="10005"/>
                  </a:ext>
                </a:extLst>
              </a:tr>
              <a:tr h="310150">
                <a:tc>
                  <a:txBody>
                    <a:bodyPr/>
                    <a:lstStyle/>
                    <a:p>
                      <a:pPr algn="ctr"/>
                      <a:r>
                        <a:rPr lang="en-US" altLang="zh-CN" sz="1300"/>
                        <a:t>2</a:t>
                      </a:r>
                      <a:endParaRPr lang="zh-CN" altLang="en-US" sz="1300"/>
                    </a:p>
                  </a:txBody>
                  <a:tcPr marL="101756" marR="101756" marT="50812" marB="50812"/>
                </a:tc>
                <a:extLst>
                  <a:ext uri="{0D108BD9-81ED-4DB2-BD59-A6C34878D82A}">
                    <a16:rowId xmlns:a16="http://schemas.microsoft.com/office/drawing/2014/main" val="10006"/>
                  </a:ext>
                </a:extLst>
              </a:tr>
              <a:tr h="310150">
                <a:tc>
                  <a:txBody>
                    <a:bodyPr/>
                    <a:lstStyle/>
                    <a:p>
                      <a:pPr algn="ctr"/>
                      <a:r>
                        <a:rPr lang="en-US" altLang="zh-CN" sz="1300"/>
                        <a:t>…</a:t>
                      </a:r>
                      <a:endParaRPr lang="zh-CN" altLang="en-US" sz="1300"/>
                    </a:p>
                  </a:txBody>
                  <a:tcPr marL="101756" marR="101756" marT="50812" marB="50812"/>
                </a:tc>
                <a:extLst>
                  <a:ext uri="{0D108BD9-81ED-4DB2-BD59-A6C34878D82A}">
                    <a16:rowId xmlns:a16="http://schemas.microsoft.com/office/drawing/2014/main" val="10007"/>
                  </a:ext>
                </a:extLst>
              </a:tr>
              <a:tr h="310150">
                <a:tc>
                  <a:txBody>
                    <a:bodyPr/>
                    <a:lstStyle/>
                    <a:p>
                      <a:pPr algn="ctr"/>
                      <a:r>
                        <a:rPr lang="en-US" altLang="zh-CN" sz="1300"/>
                        <a:t>2</a:t>
                      </a:r>
                      <a:endParaRPr lang="zh-CN" altLang="en-US" sz="1300"/>
                    </a:p>
                  </a:txBody>
                  <a:tcPr marL="101756" marR="101756" marT="50812" marB="50812"/>
                </a:tc>
                <a:extLst>
                  <a:ext uri="{0D108BD9-81ED-4DB2-BD59-A6C34878D82A}">
                    <a16:rowId xmlns:a16="http://schemas.microsoft.com/office/drawing/2014/main" val="10008"/>
                  </a:ext>
                </a:extLst>
              </a:tr>
              <a:tr h="310150">
                <a:tc>
                  <a:txBody>
                    <a:bodyPr/>
                    <a:lstStyle/>
                    <a:p>
                      <a:pPr algn="ctr"/>
                      <a:r>
                        <a:rPr lang="en-US" altLang="zh-CN" sz="1300"/>
                        <a:t>3</a:t>
                      </a:r>
                      <a:endParaRPr lang="zh-CN" altLang="en-US" sz="1300"/>
                    </a:p>
                  </a:txBody>
                  <a:tcPr marL="101756" marR="101756" marT="50812" marB="50812"/>
                </a:tc>
                <a:extLst>
                  <a:ext uri="{0D108BD9-81ED-4DB2-BD59-A6C34878D82A}">
                    <a16:rowId xmlns:a16="http://schemas.microsoft.com/office/drawing/2014/main" val="10009"/>
                  </a:ext>
                </a:extLst>
              </a:tr>
              <a:tr h="310150">
                <a:tc>
                  <a:txBody>
                    <a:bodyPr/>
                    <a:lstStyle/>
                    <a:p>
                      <a:pPr algn="ctr"/>
                      <a:r>
                        <a:rPr lang="en-US" altLang="zh-CN" sz="1300"/>
                        <a:t>…</a:t>
                      </a:r>
                      <a:endParaRPr lang="zh-CN" altLang="en-US" sz="1300"/>
                    </a:p>
                  </a:txBody>
                  <a:tcPr marL="101756" marR="101756" marT="50812" marB="50812"/>
                </a:tc>
                <a:extLst>
                  <a:ext uri="{0D108BD9-81ED-4DB2-BD59-A6C34878D82A}">
                    <a16:rowId xmlns:a16="http://schemas.microsoft.com/office/drawing/2014/main" val="10010"/>
                  </a:ext>
                </a:extLst>
              </a:tr>
              <a:tr h="310150">
                <a:tc>
                  <a:txBody>
                    <a:bodyPr/>
                    <a:lstStyle/>
                    <a:p>
                      <a:pPr algn="ctr"/>
                      <a:r>
                        <a:rPr lang="en-US" altLang="zh-CN" sz="1300" dirty="0"/>
                        <a:t>3</a:t>
                      </a:r>
                      <a:endParaRPr lang="zh-CN" altLang="en-US" sz="1300" dirty="0"/>
                    </a:p>
                  </a:txBody>
                  <a:tcPr marL="101756" marR="101756" marT="50812" marB="50812"/>
                </a:tc>
                <a:extLst>
                  <a:ext uri="{0D108BD9-81ED-4DB2-BD59-A6C34878D82A}">
                    <a16:rowId xmlns:a16="http://schemas.microsoft.com/office/drawing/2014/main" val="10011"/>
                  </a:ext>
                </a:extLst>
              </a:tr>
            </a:tbl>
          </a:graphicData>
        </a:graphic>
      </p:graphicFrame>
      <p:grpSp>
        <p:nvGrpSpPr>
          <p:cNvPr id="106528" name="组合 4"/>
          <p:cNvGrpSpPr>
            <a:grpSpLocks/>
          </p:cNvGrpSpPr>
          <p:nvPr/>
        </p:nvGrpSpPr>
        <p:grpSpPr bwMode="auto">
          <a:xfrm>
            <a:off x="8279696" y="1040412"/>
            <a:ext cx="1194724" cy="3617737"/>
            <a:chOff x="7452320" y="971004"/>
            <a:chExt cx="1073465" cy="3257128"/>
          </a:xfrm>
        </p:grpSpPr>
        <p:sp>
          <p:nvSpPr>
            <p:cNvPr id="2" name="右大括号 1"/>
            <p:cNvSpPr/>
            <p:nvPr/>
          </p:nvSpPr>
          <p:spPr>
            <a:xfrm>
              <a:off x="7452320" y="971004"/>
              <a:ext cx="144223" cy="719395"/>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spcBef>
                  <a:spcPct val="20000"/>
                </a:spcBef>
                <a:defRPr/>
              </a:pPr>
              <a:endParaRPr lang="zh-CN" altLang="en-US" sz="3556"/>
            </a:p>
          </p:txBody>
        </p:sp>
        <p:sp>
          <p:nvSpPr>
            <p:cNvPr id="6" name="右大括号 5"/>
            <p:cNvSpPr/>
            <p:nvPr/>
          </p:nvSpPr>
          <p:spPr>
            <a:xfrm>
              <a:off x="7452320" y="1763450"/>
              <a:ext cx="144223" cy="719394"/>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spcBef>
                  <a:spcPct val="20000"/>
                </a:spcBef>
                <a:defRPr/>
              </a:pPr>
              <a:endParaRPr lang="zh-CN" altLang="en-US" sz="3556"/>
            </a:p>
          </p:txBody>
        </p:sp>
        <p:sp>
          <p:nvSpPr>
            <p:cNvPr id="7" name="右大括号 6"/>
            <p:cNvSpPr/>
            <p:nvPr/>
          </p:nvSpPr>
          <p:spPr>
            <a:xfrm>
              <a:off x="7452320" y="2635299"/>
              <a:ext cx="144223" cy="720983"/>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spcBef>
                  <a:spcPct val="20000"/>
                </a:spcBef>
                <a:defRPr/>
              </a:pPr>
              <a:endParaRPr lang="zh-CN" altLang="en-US" sz="3556"/>
            </a:p>
          </p:txBody>
        </p:sp>
        <p:sp>
          <p:nvSpPr>
            <p:cNvPr id="8" name="右大括号 7"/>
            <p:cNvSpPr/>
            <p:nvPr/>
          </p:nvSpPr>
          <p:spPr>
            <a:xfrm>
              <a:off x="7460245" y="3508737"/>
              <a:ext cx="144222" cy="719395"/>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spcBef>
                  <a:spcPct val="20000"/>
                </a:spcBef>
                <a:defRPr/>
              </a:pPr>
              <a:endParaRPr lang="zh-CN" altLang="en-US" sz="3556"/>
            </a:p>
          </p:txBody>
        </p:sp>
        <p:sp>
          <p:nvSpPr>
            <p:cNvPr id="3" name="TextBox 2"/>
            <p:cNvSpPr txBox="1"/>
            <p:nvPr/>
          </p:nvSpPr>
          <p:spPr>
            <a:xfrm>
              <a:off x="7711725" y="1145691"/>
              <a:ext cx="814060" cy="329458"/>
            </a:xfrm>
            <a:prstGeom prst="rect">
              <a:avLst/>
            </a:prstGeom>
            <a:noFill/>
          </p:spPr>
          <p:txBody>
            <a:bodyPr wrap="none">
              <a:spAutoFit/>
            </a:bodyPr>
            <a:lstStyle/>
            <a:p>
              <a:pPr algn="ctr" eaLnBrk="1" hangingPunct="1">
                <a:spcBef>
                  <a:spcPct val="20000"/>
                </a:spcBef>
                <a:defRPr/>
              </a:pPr>
              <a:r>
                <a:rPr lang="en-US" altLang="zh-CN" sz="1778">
                  <a:solidFill>
                    <a:schemeClr val="bg1">
                      <a:lumMod val="50000"/>
                    </a:schemeClr>
                  </a:solidFill>
                  <a:latin typeface="微软雅黑" panose="020B0503020204020204" pitchFamily="34" charset="-122"/>
                  <a:ea typeface="微软雅黑" panose="020B0503020204020204" pitchFamily="34" charset="-122"/>
                </a:rPr>
                <a:t>30</a:t>
              </a:r>
              <a:r>
                <a:rPr lang="zh-CN" altLang="en-US" sz="1778">
                  <a:solidFill>
                    <a:schemeClr val="bg1">
                      <a:lumMod val="50000"/>
                    </a:schemeClr>
                  </a:solidFill>
                  <a:latin typeface="微软雅黑" panose="020B0503020204020204" pitchFamily="34" charset="-122"/>
                  <a:ea typeface="微软雅黑" panose="020B0503020204020204" pitchFamily="34" charset="-122"/>
                </a:rPr>
                <a:t>万条</a:t>
              </a:r>
            </a:p>
          </p:txBody>
        </p:sp>
        <p:sp>
          <p:nvSpPr>
            <p:cNvPr id="10" name="TextBox 9"/>
            <p:cNvSpPr txBox="1"/>
            <p:nvPr/>
          </p:nvSpPr>
          <p:spPr>
            <a:xfrm>
              <a:off x="7711725" y="1954019"/>
              <a:ext cx="814060" cy="329458"/>
            </a:xfrm>
            <a:prstGeom prst="rect">
              <a:avLst/>
            </a:prstGeom>
            <a:noFill/>
          </p:spPr>
          <p:txBody>
            <a:bodyPr wrap="none">
              <a:spAutoFit/>
            </a:bodyPr>
            <a:lstStyle/>
            <a:p>
              <a:pPr algn="ctr" eaLnBrk="1" hangingPunct="1">
                <a:spcBef>
                  <a:spcPct val="20000"/>
                </a:spcBef>
                <a:defRPr/>
              </a:pPr>
              <a:r>
                <a:rPr lang="en-US" altLang="zh-CN" sz="1778">
                  <a:solidFill>
                    <a:schemeClr val="bg1">
                      <a:lumMod val="50000"/>
                    </a:schemeClr>
                  </a:solidFill>
                  <a:latin typeface="微软雅黑" panose="020B0503020204020204" pitchFamily="34" charset="-122"/>
                  <a:ea typeface="微软雅黑" panose="020B0503020204020204" pitchFamily="34" charset="-122"/>
                </a:rPr>
                <a:t>30</a:t>
              </a:r>
              <a:r>
                <a:rPr lang="zh-CN" altLang="en-US" sz="1778">
                  <a:solidFill>
                    <a:schemeClr val="bg1">
                      <a:lumMod val="50000"/>
                    </a:schemeClr>
                  </a:solidFill>
                  <a:latin typeface="微软雅黑" panose="020B0503020204020204" pitchFamily="34" charset="-122"/>
                  <a:ea typeface="微软雅黑" panose="020B0503020204020204" pitchFamily="34" charset="-122"/>
                </a:rPr>
                <a:t>万条</a:t>
              </a:r>
            </a:p>
          </p:txBody>
        </p:sp>
        <p:sp>
          <p:nvSpPr>
            <p:cNvPr id="11" name="TextBox 10"/>
            <p:cNvSpPr txBox="1"/>
            <p:nvPr/>
          </p:nvSpPr>
          <p:spPr>
            <a:xfrm>
              <a:off x="7711725" y="2825867"/>
              <a:ext cx="814060" cy="329458"/>
            </a:xfrm>
            <a:prstGeom prst="rect">
              <a:avLst/>
            </a:prstGeom>
            <a:noFill/>
          </p:spPr>
          <p:txBody>
            <a:bodyPr wrap="none">
              <a:spAutoFit/>
            </a:bodyPr>
            <a:lstStyle/>
            <a:p>
              <a:pPr algn="ctr" eaLnBrk="1" hangingPunct="1">
                <a:spcBef>
                  <a:spcPct val="20000"/>
                </a:spcBef>
                <a:defRPr/>
              </a:pPr>
              <a:r>
                <a:rPr lang="en-US" altLang="zh-CN" sz="1778">
                  <a:solidFill>
                    <a:schemeClr val="bg1">
                      <a:lumMod val="50000"/>
                    </a:schemeClr>
                  </a:solidFill>
                  <a:latin typeface="微软雅黑" panose="020B0503020204020204" pitchFamily="34" charset="-122"/>
                  <a:ea typeface="微软雅黑" panose="020B0503020204020204" pitchFamily="34" charset="-122"/>
                </a:rPr>
                <a:t>39</a:t>
              </a:r>
              <a:r>
                <a:rPr lang="zh-CN" altLang="en-US" sz="1778">
                  <a:solidFill>
                    <a:schemeClr val="bg1">
                      <a:lumMod val="50000"/>
                    </a:schemeClr>
                  </a:solidFill>
                  <a:latin typeface="微软雅黑" panose="020B0503020204020204" pitchFamily="34" charset="-122"/>
                  <a:ea typeface="微软雅黑" panose="020B0503020204020204" pitchFamily="34" charset="-122"/>
                </a:rPr>
                <a:t>万条</a:t>
              </a:r>
            </a:p>
          </p:txBody>
        </p:sp>
        <p:sp>
          <p:nvSpPr>
            <p:cNvPr id="12" name="TextBox 11"/>
            <p:cNvSpPr txBox="1"/>
            <p:nvPr/>
          </p:nvSpPr>
          <p:spPr>
            <a:xfrm>
              <a:off x="7711273" y="3699305"/>
              <a:ext cx="694515" cy="329458"/>
            </a:xfrm>
            <a:prstGeom prst="rect">
              <a:avLst/>
            </a:prstGeom>
            <a:noFill/>
          </p:spPr>
          <p:txBody>
            <a:bodyPr wrap="none">
              <a:spAutoFit/>
            </a:bodyPr>
            <a:lstStyle/>
            <a:p>
              <a:pPr algn="ctr" eaLnBrk="1" hangingPunct="1">
                <a:spcBef>
                  <a:spcPct val="20000"/>
                </a:spcBef>
                <a:defRPr/>
              </a:pPr>
              <a:r>
                <a:rPr lang="en-US" altLang="zh-CN" sz="1778">
                  <a:solidFill>
                    <a:schemeClr val="bg1">
                      <a:lumMod val="50000"/>
                    </a:schemeClr>
                  </a:solidFill>
                  <a:latin typeface="微软雅黑" panose="020B0503020204020204" pitchFamily="34" charset="-122"/>
                  <a:ea typeface="微软雅黑" panose="020B0503020204020204" pitchFamily="34" charset="-122"/>
                </a:rPr>
                <a:t>1</a:t>
              </a:r>
              <a:r>
                <a:rPr lang="zh-CN" altLang="en-US" sz="1778">
                  <a:solidFill>
                    <a:schemeClr val="bg1">
                      <a:lumMod val="50000"/>
                    </a:schemeClr>
                  </a:solidFill>
                  <a:latin typeface="微软雅黑" panose="020B0503020204020204" pitchFamily="34" charset="-122"/>
                  <a:ea typeface="微软雅黑" panose="020B0503020204020204" pitchFamily="34" charset="-122"/>
                </a:rPr>
                <a:t>万条</a:t>
              </a:r>
            </a:p>
          </p:txBody>
        </p:sp>
      </p:gr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查询处理阶段及主要内容</a:t>
            </a:r>
          </a:p>
        </p:txBody>
      </p:sp>
      <p:sp>
        <p:nvSpPr>
          <p:cNvPr id="5" name="Rectangle 5">
            <a:extLst>
              <a:ext uri="{FF2B5EF4-FFF2-40B4-BE49-F238E27FC236}">
                <a16:creationId xmlns:a16="http://schemas.microsoft.com/office/drawing/2014/main" id="{18D52F53-00D5-4B82-BE31-6F91AA39DFEC}"/>
              </a:ext>
            </a:extLst>
          </p:cNvPr>
          <p:cNvSpPr>
            <a:spLocks noChangeArrowheads="1"/>
          </p:cNvSpPr>
          <p:nvPr/>
        </p:nvSpPr>
        <p:spPr bwMode="auto">
          <a:xfrm>
            <a:off x="3652682" y="1139809"/>
            <a:ext cx="2196000" cy="720080"/>
          </a:xfrm>
          <a:prstGeom prst="rect">
            <a:avLst/>
          </a:prstGeom>
          <a:solidFill>
            <a:schemeClr val="accent6">
              <a:lumMod val="75000"/>
            </a:schemeClr>
          </a:solidFill>
          <a:ln>
            <a:noFill/>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r>
              <a:rPr lang="zh-CN" altLang="en-US" sz="1100">
                <a:latin typeface="微软雅黑" panose="020B0503020204020204" pitchFamily="34" charset="-122"/>
                <a:ea typeface="微软雅黑" panose="020B0503020204020204" pitchFamily="34" charset="-122"/>
              </a:rPr>
              <a:t>词法分析</a:t>
            </a:r>
            <a:endParaRPr lang="en-US" altLang="zh-CN" sz="1100" dirty="0">
              <a:latin typeface="微软雅黑" panose="020B0503020204020204" pitchFamily="34" charset="-122"/>
              <a:ea typeface="微软雅黑" panose="020B0503020204020204" pitchFamily="34" charset="-122"/>
            </a:endParaRPr>
          </a:p>
          <a:p>
            <a:pPr algn="ctr" eaLnBrk="1" hangingPunct="1"/>
            <a:r>
              <a:rPr lang="zh-CN" altLang="en-US" sz="1100">
                <a:latin typeface="微软雅黑" panose="020B0503020204020204" pitchFamily="34" charset="-122"/>
                <a:ea typeface="微软雅黑" panose="020B0503020204020204" pitchFamily="34" charset="-122"/>
              </a:rPr>
              <a:t>语法分析</a:t>
            </a:r>
            <a:endParaRPr lang="en-US" altLang="zh-CN" sz="1100" dirty="0">
              <a:latin typeface="微软雅黑" panose="020B0503020204020204" pitchFamily="34" charset="-122"/>
              <a:ea typeface="微软雅黑" panose="020B0503020204020204" pitchFamily="34" charset="-122"/>
            </a:endParaRPr>
          </a:p>
          <a:p>
            <a:pPr algn="ctr" eaLnBrk="1" hangingPunct="1"/>
            <a:r>
              <a:rPr lang="zh-CN" altLang="en-US" sz="1100">
                <a:latin typeface="微软雅黑" panose="020B0503020204020204" pitchFamily="34" charset="-122"/>
                <a:ea typeface="微软雅黑" panose="020B0503020204020204" pitchFamily="34" charset="-122"/>
              </a:rPr>
              <a:t>语义分析</a:t>
            </a:r>
            <a:endParaRPr lang="en-US" altLang="zh-CN" sz="1100" dirty="0">
              <a:latin typeface="微软雅黑" panose="020B0503020204020204" pitchFamily="34" charset="-122"/>
              <a:ea typeface="微软雅黑" panose="020B0503020204020204" pitchFamily="34" charset="-122"/>
            </a:endParaRPr>
          </a:p>
          <a:p>
            <a:pPr algn="ctr" eaLnBrk="1" hangingPunct="1"/>
            <a:r>
              <a:rPr lang="zh-CN" altLang="en-US" sz="1100" dirty="0">
                <a:latin typeface="微软雅黑" panose="020B0503020204020204" pitchFamily="34" charset="-122"/>
                <a:ea typeface="微软雅黑" panose="020B0503020204020204" pitchFamily="34" charset="-122"/>
              </a:rPr>
              <a:t>符号名转换</a:t>
            </a:r>
          </a:p>
        </p:txBody>
      </p:sp>
      <p:sp>
        <p:nvSpPr>
          <p:cNvPr id="6" name="Rectangle 5">
            <a:extLst>
              <a:ext uri="{FF2B5EF4-FFF2-40B4-BE49-F238E27FC236}">
                <a16:creationId xmlns:a16="http://schemas.microsoft.com/office/drawing/2014/main" id="{1E62A457-9934-4BDC-83B6-128177170025}"/>
              </a:ext>
            </a:extLst>
          </p:cNvPr>
          <p:cNvSpPr>
            <a:spLocks noChangeArrowheads="1"/>
          </p:cNvSpPr>
          <p:nvPr/>
        </p:nvSpPr>
        <p:spPr bwMode="auto">
          <a:xfrm>
            <a:off x="3652682" y="2015181"/>
            <a:ext cx="2196000" cy="492780"/>
          </a:xfrm>
          <a:prstGeom prst="rect">
            <a:avLst/>
          </a:prstGeom>
          <a:solidFill>
            <a:schemeClr val="accent6">
              <a:lumMod val="60000"/>
              <a:lumOff val="40000"/>
            </a:schemeClr>
          </a:solidFill>
          <a:ln>
            <a:noFill/>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200" dirty="0">
                <a:latin typeface="微软雅黑" panose="020B0503020204020204" pitchFamily="34" charset="-122"/>
                <a:ea typeface="微软雅黑" panose="020B0503020204020204" pitchFamily="34" charset="-122"/>
              </a:rPr>
              <a:t>安全性检查</a:t>
            </a:r>
            <a:endParaRPr lang="en-US" altLang="zh-CN" sz="1200" dirty="0">
              <a:latin typeface="微软雅黑" panose="020B0503020204020204" pitchFamily="34" charset="-122"/>
              <a:ea typeface="微软雅黑" panose="020B0503020204020204" pitchFamily="34" charset="-122"/>
            </a:endParaRPr>
          </a:p>
          <a:p>
            <a:pPr algn="ctr" eaLnBrk="1" hangingPunct="1">
              <a:defRPr/>
            </a:pPr>
            <a:r>
              <a:rPr lang="zh-CN" altLang="en-US" sz="1200" dirty="0">
                <a:latin typeface="微软雅黑" panose="020B0503020204020204" pitchFamily="34" charset="-122"/>
                <a:ea typeface="微软雅黑" panose="020B0503020204020204" pitchFamily="34" charset="-122"/>
              </a:rPr>
              <a:t>完整性检查</a:t>
            </a:r>
          </a:p>
        </p:txBody>
      </p:sp>
      <p:sp>
        <p:nvSpPr>
          <p:cNvPr id="7" name="Rectangle 5">
            <a:extLst>
              <a:ext uri="{FF2B5EF4-FFF2-40B4-BE49-F238E27FC236}">
                <a16:creationId xmlns:a16="http://schemas.microsoft.com/office/drawing/2014/main" id="{EAAFB4DC-B14C-490F-81C8-E0A5071D4CFF}"/>
              </a:ext>
            </a:extLst>
          </p:cNvPr>
          <p:cNvSpPr>
            <a:spLocks noChangeArrowheads="1"/>
          </p:cNvSpPr>
          <p:nvPr/>
        </p:nvSpPr>
        <p:spPr bwMode="auto">
          <a:xfrm>
            <a:off x="3652682" y="3147634"/>
            <a:ext cx="2196000" cy="504055"/>
          </a:xfrm>
          <a:prstGeom prst="rect">
            <a:avLst/>
          </a:prstGeom>
          <a:solidFill>
            <a:srgbClr val="00B0F0"/>
          </a:solidFill>
          <a:ln>
            <a:noFill/>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200" dirty="0">
                <a:latin typeface="微软雅黑" panose="020B0503020204020204" pitchFamily="34" charset="-122"/>
                <a:ea typeface="微软雅黑" panose="020B0503020204020204" pitchFamily="34" charset="-122"/>
              </a:rPr>
              <a:t>代数优化</a:t>
            </a:r>
            <a:endParaRPr lang="en-US" altLang="zh-CN" sz="1200" dirty="0">
              <a:latin typeface="微软雅黑" panose="020B0503020204020204" pitchFamily="34" charset="-122"/>
              <a:ea typeface="微软雅黑" panose="020B0503020204020204" pitchFamily="34" charset="-122"/>
            </a:endParaRPr>
          </a:p>
          <a:p>
            <a:pPr algn="ctr" eaLnBrk="1" hangingPunct="1">
              <a:defRPr/>
            </a:pPr>
            <a:r>
              <a:rPr lang="zh-CN" altLang="en-US" sz="1200" dirty="0">
                <a:latin typeface="微软雅黑" panose="020B0503020204020204" pitchFamily="34" charset="-122"/>
                <a:ea typeface="微软雅黑" panose="020B0503020204020204" pitchFamily="34" charset="-122"/>
              </a:rPr>
              <a:t>物理优化</a:t>
            </a:r>
          </a:p>
        </p:txBody>
      </p:sp>
      <p:sp>
        <p:nvSpPr>
          <p:cNvPr id="8" name="Rectangle 5">
            <a:extLst>
              <a:ext uri="{FF2B5EF4-FFF2-40B4-BE49-F238E27FC236}">
                <a16:creationId xmlns:a16="http://schemas.microsoft.com/office/drawing/2014/main" id="{0174D939-D647-47EF-BD43-261B628BD6F4}"/>
              </a:ext>
            </a:extLst>
          </p:cNvPr>
          <p:cNvSpPr>
            <a:spLocks noChangeArrowheads="1"/>
          </p:cNvSpPr>
          <p:nvPr/>
        </p:nvSpPr>
        <p:spPr bwMode="auto">
          <a:xfrm>
            <a:off x="3652682" y="4372517"/>
            <a:ext cx="2196000" cy="460545"/>
          </a:xfrm>
          <a:prstGeom prst="rect">
            <a:avLst/>
          </a:prstGeom>
          <a:solidFill>
            <a:srgbClr val="0070C0"/>
          </a:solidFill>
          <a:ln>
            <a:noFill/>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200" dirty="0">
                <a:latin typeface="微软雅黑" panose="020B0503020204020204" pitchFamily="34" charset="-122"/>
                <a:ea typeface="微软雅黑" panose="020B0503020204020204" pitchFamily="34" charset="-122"/>
              </a:rPr>
              <a:t>代码生成</a:t>
            </a:r>
          </a:p>
        </p:txBody>
      </p:sp>
      <p:sp>
        <p:nvSpPr>
          <p:cNvPr id="9" name="Rectangle 5">
            <a:extLst>
              <a:ext uri="{FF2B5EF4-FFF2-40B4-BE49-F238E27FC236}">
                <a16:creationId xmlns:a16="http://schemas.microsoft.com/office/drawing/2014/main" id="{DDD35193-AE3C-4426-A1FE-0771B0829069}"/>
              </a:ext>
            </a:extLst>
          </p:cNvPr>
          <p:cNvSpPr>
            <a:spLocks noChangeArrowheads="1"/>
          </p:cNvSpPr>
          <p:nvPr/>
        </p:nvSpPr>
        <p:spPr bwMode="auto">
          <a:xfrm>
            <a:off x="4120043" y="2656974"/>
            <a:ext cx="1260000" cy="298533"/>
          </a:xfrm>
          <a:prstGeom prst="rect">
            <a:avLst/>
          </a:prstGeom>
          <a:solidFill>
            <a:schemeClr val="bg1"/>
          </a:solidFill>
          <a:ln w="12700">
            <a:solidFill>
              <a:srgbClr val="7030A0"/>
            </a:solidFill>
            <a:prstDash val="sysDot"/>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100" dirty="0">
                <a:solidFill>
                  <a:schemeClr val="tx1"/>
                </a:solidFill>
                <a:latin typeface="微软雅黑" panose="020B0503020204020204" pitchFamily="34" charset="-122"/>
                <a:ea typeface="微软雅黑" panose="020B0503020204020204" pitchFamily="34" charset="-122"/>
              </a:rPr>
              <a:t>查询树 </a:t>
            </a:r>
          </a:p>
        </p:txBody>
      </p:sp>
      <p:sp>
        <p:nvSpPr>
          <p:cNvPr id="10" name="Rectangle 5">
            <a:extLst>
              <a:ext uri="{FF2B5EF4-FFF2-40B4-BE49-F238E27FC236}">
                <a16:creationId xmlns:a16="http://schemas.microsoft.com/office/drawing/2014/main" id="{3356FE34-EF60-4751-921B-8B7B1315E468}"/>
              </a:ext>
            </a:extLst>
          </p:cNvPr>
          <p:cNvSpPr>
            <a:spLocks noChangeArrowheads="1"/>
          </p:cNvSpPr>
          <p:nvPr/>
        </p:nvSpPr>
        <p:spPr bwMode="auto">
          <a:xfrm>
            <a:off x="4071888" y="3876401"/>
            <a:ext cx="1360202" cy="298533"/>
          </a:xfrm>
          <a:prstGeom prst="rect">
            <a:avLst/>
          </a:prstGeom>
          <a:solidFill>
            <a:schemeClr val="bg1"/>
          </a:solidFill>
          <a:ln w="12700">
            <a:solidFill>
              <a:srgbClr val="7030A0"/>
            </a:solidFill>
            <a:prstDash val="sysDot"/>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r>
              <a:rPr lang="zh-CN" altLang="en-US" sz="1100" dirty="0">
                <a:solidFill>
                  <a:schemeClr val="tx1"/>
                </a:solidFill>
                <a:latin typeface="微软雅黑" panose="020B0503020204020204" pitchFamily="34" charset="-122"/>
                <a:ea typeface="微软雅黑" panose="020B0503020204020204" pitchFamily="34" charset="-122"/>
              </a:rPr>
              <a:t>多种执行策略及评估</a:t>
            </a:r>
          </a:p>
        </p:txBody>
      </p:sp>
      <p:sp>
        <p:nvSpPr>
          <p:cNvPr id="11" name="Rectangle 5">
            <a:extLst>
              <a:ext uri="{FF2B5EF4-FFF2-40B4-BE49-F238E27FC236}">
                <a16:creationId xmlns:a16="http://schemas.microsoft.com/office/drawing/2014/main" id="{138E008C-5267-4E70-AE3C-E7915CE271DF}"/>
              </a:ext>
            </a:extLst>
          </p:cNvPr>
          <p:cNvSpPr>
            <a:spLocks noChangeArrowheads="1"/>
          </p:cNvSpPr>
          <p:nvPr/>
        </p:nvSpPr>
        <p:spPr bwMode="auto">
          <a:xfrm>
            <a:off x="4071888" y="4945732"/>
            <a:ext cx="1360202" cy="298533"/>
          </a:xfrm>
          <a:prstGeom prst="rect">
            <a:avLst/>
          </a:prstGeom>
          <a:solidFill>
            <a:schemeClr val="bg1"/>
          </a:solidFill>
          <a:ln w="12700">
            <a:solidFill>
              <a:srgbClr val="7030A0"/>
            </a:solidFill>
            <a:prstDash val="sysDot"/>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r>
              <a:rPr lang="zh-CN" altLang="en-US" sz="1100" dirty="0">
                <a:solidFill>
                  <a:schemeClr val="tx1"/>
                </a:solidFill>
                <a:latin typeface="微软雅黑" panose="020B0503020204020204" pitchFamily="34" charset="-122"/>
                <a:ea typeface="微软雅黑" panose="020B0503020204020204" pitchFamily="34" charset="-122"/>
              </a:rPr>
              <a:t>查询计划的执行代码</a:t>
            </a:r>
          </a:p>
        </p:txBody>
      </p:sp>
      <p:cxnSp>
        <p:nvCxnSpPr>
          <p:cNvPr id="3" name="直接箭头连接符 2">
            <a:extLst>
              <a:ext uri="{FF2B5EF4-FFF2-40B4-BE49-F238E27FC236}">
                <a16:creationId xmlns:a16="http://schemas.microsoft.com/office/drawing/2014/main" id="{3A21627D-4652-4975-980A-8468B3F073AC}"/>
              </a:ext>
            </a:extLst>
          </p:cNvPr>
          <p:cNvCxnSpPr>
            <a:cxnSpLocks/>
            <a:endCxn id="5" idx="3"/>
          </p:cNvCxnSpPr>
          <p:nvPr/>
        </p:nvCxnSpPr>
        <p:spPr>
          <a:xfrm flipH="1" flipV="1">
            <a:off x="5848682" y="1499849"/>
            <a:ext cx="886964" cy="7639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DD52E63-7B59-40A0-90F7-FE18F532641B}"/>
              </a:ext>
            </a:extLst>
          </p:cNvPr>
          <p:cNvCxnSpPr>
            <a:cxnSpLocks/>
            <a:endCxn id="6" idx="3"/>
          </p:cNvCxnSpPr>
          <p:nvPr/>
        </p:nvCxnSpPr>
        <p:spPr>
          <a:xfrm flipH="1" flipV="1">
            <a:off x="5848682" y="2261571"/>
            <a:ext cx="886964" cy="22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8623E9F-94D0-4A94-8C4A-FD700D06E676}"/>
              </a:ext>
            </a:extLst>
          </p:cNvPr>
          <p:cNvCxnSpPr>
            <a:cxnSpLocks/>
          </p:cNvCxnSpPr>
          <p:nvPr/>
        </p:nvCxnSpPr>
        <p:spPr>
          <a:xfrm flipH="1">
            <a:off x="5884036" y="2263812"/>
            <a:ext cx="851610" cy="9218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3369F3F-132E-46AD-B6A7-FF91CFC68BE5}"/>
              </a:ext>
            </a:extLst>
          </p:cNvPr>
          <p:cNvSpPr/>
          <p:nvPr/>
        </p:nvSpPr>
        <p:spPr>
          <a:xfrm>
            <a:off x="7003309" y="2860368"/>
            <a:ext cx="1005403" cy="701346"/>
          </a:xfrm>
          <a:prstGeom prst="rect">
            <a:avLst/>
          </a:prstGeom>
        </p:spPr>
        <p:txBody>
          <a:bodyPr wrap="none">
            <a:spAutoFit/>
          </a:bodyPr>
          <a:lstStyle/>
          <a:p>
            <a:pPr algn="ctr" eaLnBrk="1" hangingPunct="1">
              <a:lnSpc>
                <a:spcPct val="130000"/>
              </a:lnSpc>
              <a:defRPr/>
            </a:pPr>
            <a:r>
              <a:rPr lang="zh-CN" altLang="en-US" sz="1600" dirty="0">
                <a:latin typeface="微软雅黑" panose="020B0503020204020204" pitchFamily="34" charset="-122"/>
                <a:ea typeface="微软雅黑" panose="020B0503020204020204" pitchFamily="34" charset="-122"/>
              </a:rPr>
              <a:t>数据库</a:t>
            </a:r>
            <a:endParaRPr lang="en-US" altLang="zh-CN" sz="1600" dirty="0">
              <a:latin typeface="微软雅黑" panose="020B0503020204020204" pitchFamily="34" charset="-122"/>
              <a:ea typeface="微软雅黑" panose="020B0503020204020204" pitchFamily="34" charset="-122"/>
            </a:endParaRPr>
          </a:p>
          <a:p>
            <a:pPr algn="ctr" eaLnBrk="1" hangingPunct="1">
              <a:lnSpc>
                <a:spcPct val="130000"/>
              </a:lnSpc>
              <a:defRPr/>
            </a:pPr>
            <a:r>
              <a:rPr lang="zh-CN" altLang="en-US" sz="1600" dirty="0">
                <a:latin typeface="微软雅黑" panose="020B0503020204020204" pitchFamily="34" charset="-122"/>
                <a:ea typeface="微软雅黑" panose="020B0503020204020204" pitchFamily="34" charset="-122"/>
              </a:rPr>
              <a:t>数据字典</a:t>
            </a:r>
          </a:p>
        </p:txBody>
      </p:sp>
      <p:cxnSp>
        <p:nvCxnSpPr>
          <p:cNvPr id="20" name="直接箭头连接符 19">
            <a:extLst>
              <a:ext uri="{FF2B5EF4-FFF2-40B4-BE49-F238E27FC236}">
                <a16:creationId xmlns:a16="http://schemas.microsoft.com/office/drawing/2014/main" id="{8C59D97D-E242-402F-8D74-100DDEDA4B79}"/>
              </a:ext>
            </a:extLst>
          </p:cNvPr>
          <p:cNvCxnSpPr>
            <a:cxnSpLocks/>
            <a:stCxn id="5" idx="2"/>
            <a:endCxn id="6" idx="0"/>
          </p:cNvCxnSpPr>
          <p:nvPr/>
        </p:nvCxnSpPr>
        <p:spPr>
          <a:xfrm>
            <a:off x="4750682" y="1859889"/>
            <a:ext cx="0" cy="155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A76C429-A43E-4F65-A4C9-B34C3B7822A6}"/>
              </a:ext>
            </a:extLst>
          </p:cNvPr>
          <p:cNvCxnSpPr>
            <a:cxnSpLocks/>
            <a:stCxn id="6" idx="2"/>
            <a:endCxn id="9" idx="0"/>
          </p:cNvCxnSpPr>
          <p:nvPr/>
        </p:nvCxnSpPr>
        <p:spPr>
          <a:xfrm flipH="1">
            <a:off x="4750043" y="2507961"/>
            <a:ext cx="639" cy="149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6A0817D-1059-4959-A70F-F0534D15EBEE}"/>
              </a:ext>
            </a:extLst>
          </p:cNvPr>
          <p:cNvCxnSpPr>
            <a:cxnSpLocks/>
            <a:endCxn id="7" idx="0"/>
          </p:cNvCxnSpPr>
          <p:nvPr/>
        </p:nvCxnSpPr>
        <p:spPr>
          <a:xfrm>
            <a:off x="4750043" y="3019115"/>
            <a:ext cx="639" cy="128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8C4703B-5D05-4764-A20B-EC91E203F80C}"/>
              </a:ext>
            </a:extLst>
          </p:cNvPr>
          <p:cNvCxnSpPr>
            <a:cxnSpLocks/>
            <a:stCxn id="7" idx="2"/>
            <a:endCxn id="10" idx="0"/>
          </p:cNvCxnSpPr>
          <p:nvPr/>
        </p:nvCxnSpPr>
        <p:spPr>
          <a:xfrm>
            <a:off x="4750682" y="3651689"/>
            <a:ext cx="1307" cy="2247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F1CB769-591B-4E67-85E7-070C510D9C6F}"/>
              </a:ext>
            </a:extLst>
          </p:cNvPr>
          <p:cNvCxnSpPr>
            <a:cxnSpLocks/>
            <a:stCxn id="10" idx="2"/>
            <a:endCxn id="8" idx="0"/>
          </p:cNvCxnSpPr>
          <p:nvPr/>
        </p:nvCxnSpPr>
        <p:spPr>
          <a:xfrm flipH="1">
            <a:off x="4750682" y="4174934"/>
            <a:ext cx="1307" cy="1975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300FD2A-2F4D-46DC-B65B-3293023D661F}"/>
              </a:ext>
            </a:extLst>
          </p:cNvPr>
          <p:cNvCxnSpPr>
            <a:cxnSpLocks/>
            <a:stCxn id="8" idx="2"/>
            <a:endCxn id="11" idx="0"/>
          </p:cNvCxnSpPr>
          <p:nvPr/>
        </p:nvCxnSpPr>
        <p:spPr>
          <a:xfrm>
            <a:off x="4750682" y="4833062"/>
            <a:ext cx="1307" cy="1126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32ACC6D-E2D8-4A2F-87B3-7FAA96EFA127}"/>
              </a:ext>
            </a:extLst>
          </p:cNvPr>
          <p:cNvCxnSpPr>
            <a:cxnSpLocks/>
            <a:stCxn id="9" idx="2"/>
          </p:cNvCxnSpPr>
          <p:nvPr/>
        </p:nvCxnSpPr>
        <p:spPr>
          <a:xfrm>
            <a:off x="4750043" y="2955507"/>
            <a:ext cx="9483" cy="1921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C71A05EC-C333-40E7-A381-93B982E233C6}"/>
              </a:ext>
            </a:extLst>
          </p:cNvPr>
          <p:cNvSpPr/>
          <p:nvPr/>
        </p:nvSpPr>
        <p:spPr>
          <a:xfrm>
            <a:off x="1911648" y="1260872"/>
            <a:ext cx="1672253" cy="453457"/>
          </a:xfrm>
          <a:prstGeom prst="rect">
            <a:avLst/>
          </a:prstGeom>
        </p:spPr>
        <p:txBody>
          <a:bodyPr wrap="none">
            <a:spAutoFit/>
          </a:bodyPr>
          <a:lstStyle/>
          <a:p>
            <a:pPr marL="457200" indent="-457200" eaLnBrk="1" hangingPunct="1">
              <a:lnSpc>
                <a:spcPct val="130000"/>
              </a:lnSpc>
              <a:buFont typeface="+mj-ea"/>
              <a:buAutoNum type="circleNumDbPlain"/>
            </a:pPr>
            <a:r>
              <a:rPr lang="zh-CN" altLang="en-US" sz="2000" dirty="0">
                <a:highlight>
                  <a:srgbClr val="FFFF00"/>
                </a:highlight>
                <a:latin typeface="微软雅黑" panose="020B0503020204020204" pitchFamily="34" charset="-122"/>
                <a:ea typeface="微软雅黑" panose="020B0503020204020204" pitchFamily="34" charset="-122"/>
              </a:rPr>
              <a:t>查询分析</a:t>
            </a:r>
          </a:p>
        </p:txBody>
      </p:sp>
      <p:sp>
        <p:nvSpPr>
          <p:cNvPr id="37" name="矩形 36">
            <a:extLst>
              <a:ext uri="{FF2B5EF4-FFF2-40B4-BE49-F238E27FC236}">
                <a16:creationId xmlns:a16="http://schemas.microsoft.com/office/drawing/2014/main" id="{5F1B1CDA-518B-4FA7-ACB7-3B3A99EF1458}"/>
              </a:ext>
            </a:extLst>
          </p:cNvPr>
          <p:cNvSpPr/>
          <p:nvPr/>
        </p:nvSpPr>
        <p:spPr>
          <a:xfrm>
            <a:off x="1911648" y="1993404"/>
            <a:ext cx="1672253" cy="453457"/>
          </a:xfrm>
          <a:prstGeom prst="rect">
            <a:avLst/>
          </a:prstGeom>
        </p:spPr>
        <p:txBody>
          <a:bodyPr wrap="none">
            <a:spAutoFit/>
          </a:bodyPr>
          <a:lstStyle/>
          <a:p>
            <a:pPr marL="457200" indent="-457200" eaLnBrk="1" hangingPunct="1">
              <a:lnSpc>
                <a:spcPct val="130000"/>
              </a:lnSpc>
              <a:buFont typeface="+mj-ea"/>
              <a:buAutoNum type="circleNumDbPlain" startAt="2"/>
            </a:pPr>
            <a:r>
              <a:rPr lang="zh-CN" altLang="en-US" sz="2000" dirty="0">
                <a:highlight>
                  <a:srgbClr val="FFFF00"/>
                </a:highlight>
                <a:latin typeface="微软雅黑" panose="020B0503020204020204" pitchFamily="34" charset="-122"/>
                <a:ea typeface="微软雅黑" panose="020B0503020204020204" pitchFamily="34" charset="-122"/>
              </a:rPr>
              <a:t>查询检查</a:t>
            </a:r>
          </a:p>
        </p:txBody>
      </p:sp>
      <p:sp>
        <p:nvSpPr>
          <p:cNvPr id="38" name="矩形 37">
            <a:extLst>
              <a:ext uri="{FF2B5EF4-FFF2-40B4-BE49-F238E27FC236}">
                <a16:creationId xmlns:a16="http://schemas.microsoft.com/office/drawing/2014/main" id="{F93FBB7B-41A1-4147-B134-D93983426539}"/>
              </a:ext>
            </a:extLst>
          </p:cNvPr>
          <p:cNvSpPr/>
          <p:nvPr/>
        </p:nvSpPr>
        <p:spPr>
          <a:xfrm>
            <a:off x="1911648" y="3148262"/>
            <a:ext cx="1747594" cy="453457"/>
          </a:xfrm>
          <a:prstGeom prst="rect">
            <a:avLst/>
          </a:prstGeom>
        </p:spPr>
        <p:txBody>
          <a:bodyPr wrap="none">
            <a:spAutoFit/>
          </a:bodyPr>
          <a:lstStyle/>
          <a:p>
            <a:pPr marL="457200" indent="-457200" eaLnBrk="1" hangingPunct="1">
              <a:lnSpc>
                <a:spcPct val="130000"/>
              </a:lnSpc>
              <a:buFont typeface="+mj-ea"/>
              <a:buAutoNum type="circleNumDbPlain" startAt="3"/>
            </a:pPr>
            <a:r>
              <a:rPr lang="zh-CN" altLang="en-US" sz="2000" dirty="0">
                <a:highlight>
                  <a:srgbClr val="FFFF00"/>
                </a:highlight>
                <a:latin typeface="微软雅黑" panose="020B0503020204020204" pitchFamily="34" charset="-122"/>
                <a:ea typeface="微软雅黑" panose="020B0503020204020204" pitchFamily="34" charset="-122"/>
              </a:rPr>
              <a:t>查询优化 </a:t>
            </a:r>
          </a:p>
        </p:txBody>
      </p:sp>
      <p:sp>
        <p:nvSpPr>
          <p:cNvPr id="39" name="矩形 38">
            <a:extLst>
              <a:ext uri="{FF2B5EF4-FFF2-40B4-BE49-F238E27FC236}">
                <a16:creationId xmlns:a16="http://schemas.microsoft.com/office/drawing/2014/main" id="{A5CD8CA2-C106-4F9A-8A89-98EC3E3E3091}"/>
              </a:ext>
            </a:extLst>
          </p:cNvPr>
          <p:cNvSpPr/>
          <p:nvPr/>
        </p:nvSpPr>
        <p:spPr>
          <a:xfrm>
            <a:off x="1911648" y="4348259"/>
            <a:ext cx="1898277" cy="453457"/>
          </a:xfrm>
          <a:prstGeom prst="rect">
            <a:avLst/>
          </a:prstGeom>
        </p:spPr>
        <p:txBody>
          <a:bodyPr wrap="none">
            <a:spAutoFit/>
          </a:bodyPr>
          <a:lstStyle/>
          <a:p>
            <a:pPr marL="457200" indent="-457200" eaLnBrk="1" hangingPunct="1">
              <a:lnSpc>
                <a:spcPct val="130000"/>
              </a:lnSpc>
              <a:buFont typeface="+mj-ea"/>
              <a:buAutoNum type="circleNumDbPlain" startAt="4"/>
            </a:pPr>
            <a:r>
              <a:rPr lang="zh-CN" altLang="en-US" sz="2000" dirty="0">
                <a:highlight>
                  <a:srgbClr val="FFFF00"/>
                </a:highlight>
                <a:latin typeface="微软雅黑" panose="020B0503020204020204" pitchFamily="34" charset="-122"/>
                <a:ea typeface="微软雅黑" panose="020B0503020204020204" pitchFamily="34" charset="-122"/>
              </a:rPr>
              <a:t>查询执行   </a:t>
            </a:r>
          </a:p>
        </p:txBody>
      </p:sp>
      <p:pic>
        <p:nvPicPr>
          <p:cNvPr id="1030" name="Picture 6" descr="See the source image">
            <a:extLst>
              <a:ext uri="{FF2B5EF4-FFF2-40B4-BE49-F238E27FC236}">
                <a16:creationId xmlns:a16="http://schemas.microsoft.com/office/drawing/2014/main" id="{20DAC572-5E36-45EC-90DC-51CBE5EEA7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5584" y="3730973"/>
            <a:ext cx="451568" cy="5683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CDD4BC-8B00-48D2-9626-E0B0F4807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5787" y="2519238"/>
            <a:ext cx="1150771" cy="647973"/>
          </a:xfrm>
          <a:prstGeom prst="rect">
            <a:avLst/>
          </a:prstGeom>
          <a:ln w="12700">
            <a:noFill/>
            <a:tailEnd type="triangle"/>
          </a:ln>
          <a:extLst>
            <a:ext uri="{909E8E84-426E-40DD-AFC4-6F175D3DCCD1}">
              <a14:hiddenFill xmlns:a14="http://schemas.microsoft.com/office/drawing/2010/main">
                <a:solidFill>
                  <a:srgbClr val="FFFFFF"/>
                </a:solidFill>
              </a14:hiddenFill>
            </a:ext>
          </a:extLst>
        </p:spPr>
      </p:pic>
      <p:pic>
        <p:nvPicPr>
          <p:cNvPr id="2" name="Picture 4" descr="查看源图像">
            <a:extLst>
              <a:ext uri="{FF2B5EF4-FFF2-40B4-BE49-F238E27FC236}">
                <a16:creationId xmlns:a16="http://schemas.microsoft.com/office/drawing/2014/main" id="{8DB7A4E7-FBEA-4D65-976D-B59439771C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8272" y="4833062"/>
            <a:ext cx="566192" cy="5661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查看源图像">
            <a:extLst>
              <a:ext uri="{FF2B5EF4-FFF2-40B4-BE49-F238E27FC236}">
                <a16:creationId xmlns:a16="http://schemas.microsoft.com/office/drawing/2014/main" id="{3748BB4E-0097-4EDB-8CDA-E9B42E4134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1137" y="1389134"/>
            <a:ext cx="1470114" cy="1470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109595">
    <p:random/>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项目管理模板</Template>
  <TotalTime>94962</TotalTime>
  <Words>5396</Words>
  <Application>Microsoft Office PowerPoint</Application>
  <PresentationFormat>自定义</PresentationFormat>
  <Paragraphs>680</Paragraphs>
  <Slides>82</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82</vt:i4>
      </vt:variant>
    </vt:vector>
  </HeadingPairs>
  <TitlesOfParts>
    <vt:vector size="96" baseType="lpstr">
      <vt:lpstr>等线</vt:lpstr>
      <vt:lpstr>华文中宋</vt:lpstr>
      <vt:lpstr>微软雅黑</vt:lpstr>
      <vt:lpstr>微软雅黑</vt:lpstr>
      <vt:lpstr>幼圆</vt:lpstr>
      <vt:lpstr>Arial</vt:lpstr>
      <vt:lpstr>Calibri</vt:lpstr>
      <vt:lpstr>Courier New</vt:lpstr>
      <vt:lpstr>Impact</vt:lpstr>
      <vt:lpstr>Lato Light</vt:lpstr>
      <vt:lpstr>Tahoma</vt:lpstr>
      <vt:lpstr>Times New Roman</vt:lpstr>
      <vt:lpstr>Wingdings</vt:lpstr>
      <vt:lpstr>Office 主题</vt:lpstr>
      <vt:lpstr>PowerPoint 演示文稿</vt:lpstr>
      <vt:lpstr>PowerPoint 演示文稿</vt:lpstr>
      <vt:lpstr>PowerPoint 演示文稿</vt:lpstr>
      <vt:lpstr>SQL执行流程</vt:lpstr>
      <vt:lpstr>数据库通用架构</vt:lpstr>
      <vt:lpstr>SQL Server体系结构</vt:lpstr>
      <vt:lpstr>MySQL 架构</vt:lpstr>
      <vt:lpstr>PowerPoint 演示文稿</vt:lpstr>
      <vt:lpstr>查询处理阶段及主要内容</vt:lpstr>
      <vt:lpstr>查询分析</vt:lpstr>
      <vt:lpstr>查询检查 </vt:lpstr>
      <vt:lpstr>查询优化</vt:lpstr>
      <vt:lpstr>查询执行 </vt:lpstr>
      <vt:lpstr>PowerPoint 演示文稿</vt:lpstr>
      <vt:lpstr>选择操作的实现 </vt:lpstr>
      <vt:lpstr>选择操作的实现方法</vt:lpstr>
      <vt:lpstr>选择操作的实现</vt:lpstr>
      <vt:lpstr>选择操作的实现</vt:lpstr>
      <vt:lpstr>选择操作的实现</vt:lpstr>
      <vt:lpstr>连接操作的实现 </vt:lpstr>
      <vt:lpstr>连接操作的实现方法</vt:lpstr>
      <vt:lpstr>嵌套循环方法(nested loop)</vt:lpstr>
      <vt:lpstr>排序-合并方法(sort-merge join）</vt:lpstr>
      <vt:lpstr>索引连接(index join)方法</vt:lpstr>
      <vt:lpstr>HASH连接方法</vt:lpstr>
      <vt:lpstr>PowerPoint 演示文稿</vt:lpstr>
      <vt:lpstr>查询优化的目的和意义</vt:lpstr>
      <vt:lpstr>由DBMS进行查询优化的好处</vt:lpstr>
      <vt:lpstr>数据库物理存储</vt:lpstr>
      <vt:lpstr>执行代价开销</vt:lpstr>
      <vt:lpstr>查询优化的必要性论证举例 </vt:lpstr>
      <vt:lpstr>查询过程的假设条件</vt:lpstr>
      <vt:lpstr>执行策略1</vt:lpstr>
      <vt:lpstr>不同的执行策略，考虑I/O时间</vt:lpstr>
      <vt:lpstr>执行策略2</vt:lpstr>
      <vt:lpstr>执行策略3</vt:lpstr>
      <vt:lpstr>执行策略4</vt:lpstr>
      <vt:lpstr>查询优化的必要性（续） </vt:lpstr>
      <vt:lpstr>PowerPoint 演示文稿</vt:lpstr>
      <vt:lpstr>查询优化的一般准则 </vt:lpstr>
      <vt:lpstr>查询优化的一般准则 </vt:lpstr>
      <vt:lpstr>关系代数等价变换规则 </vt:lpstr>
      <vt:lpstr>常用的等价变换规则</vt:lpstr>
      <vt:lpstr>关系代数等价变换规则</vt:lpstr>
      <vt:lpstr>关系代数等价变换规则 </vt:lpstr>
      <vt:lpstr>关系代数等价变换规则 </vt:lpstr>
      <vt:lpstr>关系代数等价变换规则（续） </vt:lpstr>
      <vt:lpstr>关系代数等价变换规则（续） </vt:lpstr>
      <vt:lpstr>关系代数等价变换规则（续） </vt:lpstr>
      <vt:lpstr>关系代数表达式的优化算法 </vt:lpstr>
      <vt:lpstr>关系代数表达式的优化算法</vt:lpstr>
      <vt:lpstr>物理优化</vt:lpstr>
      <vt:lpstr>选择操作的启发式规则</vt:lpstr>
      <vt:lpstr>选择操作的启发式规则</vt:lpstr>
      <vt:lpstr>连接操作的启发式规则</vt:lpstr>
      <vt:lpstr>基于代价的优化 </vt:lpstr>
      <vt:lpstr>数据字典中存储的优化器统计信息</vt:lpstr>
      <vt:lpstr>全表扫描算法的代价估算</vt:lpstr>
      <vt:lpstr>索引扫描算法的代价估算</vt:lpstr>
      <vt:lpstr>索引扫描算法的代价估算</vt:lpstr>
      <vt:lpstr>嵌套循环连接算法的代价估算</vt:lpstr>
      <vt:lpstr>PowerPoint 演示文稿</vt:lpstr>
      <vt:lpstr>优化的一般步骤 </vt:lpstr>
      <vt:lpstr>优化举例</vt:lpstr>
      <vt:lpstr>把查询转换成内部表示</vt:lpstr>
      <vt:lpstr>进行等价变换</vt:lpstr>
      <vt:lpstr>转换成标准代数优化形式</vt:lpstr>
      <vt:lpstr>物理优化</vt:lpstr>
      <vt:lpstr>选择代价最小生成查询计划</vt:lpstr>
      <vt:lpstr>PowerPoint 演示文稿</vt:lpstr>
      <vt:lpstr>索引问题</vt:lpstr>
      <vt:lpstr>不宜在索引字段上做如下操作</vt:lpstr>
      <vt:lpstr>复杂操作的简化</vt:lpstr>
      <vt:lpstr>在WHERE 尽量避免对索引字段进行计算操作</vt:lpstr>
      <vt:lpstr>WHERE应用法则 </vt:lpstr>
      <vt:lpstr>SELECT应用法则 </vt:lpstr>
      <vt:lpstr>慎用DISTINCT</vt:lpstr>
      <vt:lpstr>IN操作符优化</vt:lpstr>
      <vt:lpstr>NULL优化</vt:lpstr>
      <vt:lpstr>LIKE操作符优化</vt:lpstr>
      <vt:lpstr>UNION操作优化</vt:lpstr>
      <vt:lpstr>&gt;及&lt;操作符优化</vt:lpstr>
    </vt:vector>
  </TitlesOfParts>
  <Company>giga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SQL.ppt</dc:title>
  <dc:creator>隆承志</dc:creator>
  <cp:lastModifiedBy>映松 陈</cp:lastModifiedBy>
  <cp:revision>1167</cp:revision>
  <dcterms:created xsi:type="dcterms:W3CDTF">2001-07-16T06:48:48Z</dcterms:created>
  <dcterms:modified xsi:type="dcterms:W3CDTF">2023-06-23T01:18:39Z</dcterms:modified>
</cp:coreProperties>
</file>